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06" d="100"/>
          <a:sy n="106" d="100"/>
        </p:scale>
        <p:origin x="-1616" y="-112"/>
      </p:cViewPr>
      <p:guideLst>
        <p:guide orient="horz" pos="2175"/>
        <p:guide pos="27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409924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3693290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89320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325307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903935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51493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013EE9-5674-5B4B-959C-12A29F67B9A9}" type="datetimeFigureOut">
              <a:rPr lang="en-US" smtClean="0"/>
              <a:t>4/14/17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3861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013EE9-5674-5B4B-959C-12A29F67B9A9}" type="datetimeFigureOut">
              <a:rPr lang="en-US" smtClean="0"/>
              <a:t>4/14/17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61833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13EE9-5674-5B4B-959C-12A29F67B9A9}" type="datetimeFigureOut">
              <a:rPr lang="en-US" smtClean="0"/>
              <a:t>4/14/17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400506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22360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8937347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13EE9-5674-5B4B-959C-12A29F67B9A9}" type="datetimeFigureOut">
              <a:rPr lang="en-US" smtClean="0"/>
              <a:t>4/14/17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64CE0-9E33-D246-9864-E9717C8B0A80}" type="slidenum">
              <a:rPr lang="en-US" smtClean="0"/>
              <a:t>‹#›</a:t>
            </a:fld>
            <a:endParaRPr lang="en-US"/>
          </a:p>
        </p:txBody>
      </p:sp>
    </p:spTree>
    <p:extLst>
      <p:ext uri="{BB962C8B-B14F-4D97-AF65-F5344CB8AC3E}">
        <p14:creationId xmlns:p14="http://schemas.microsoft.com/office/powerpoint/2010/main" val="2415900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eOGrzaurDcs" TargetMode="External"/><Relationship Id="rId4" Type="http://schemas.openxmlformats.org/officeDocument/2006/relationships/hyperlink" Target="https://scratch.mit.edu" TargetMode="External"/><Relationship Id="rId5" Type="http://schemas.openxmlformats.org/officeDocument/2006/relationships/image" Target="../media/image2.jpg"/><Relationship Id="rId6" Type="http://schemas.openxmlformats.org/officeDocument/2006/relationships/hyperlink" Target="https://scratch.mit.edu/scratch2download/" TargetMode="External"/><Relationship Id="rId7" Type="http://schemas.openxmlformats.org/officeDocument/2006/relationships/hyperlink" Target="https://github.com/bhontz/scratch-tile-game" TargetMode="External"/><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hontz/scratch-tile-game" TargetMode="External"/><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hontz/scratch-tile-game" TargetMode="External"/><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SjuiawRMU4" TargetMode="External"/><Relationship Id="rId4" Type="http://schemas.openxmlformats.org/officeDocument/2006/relationships/image" Target="../media/image4.png"/><Relationship Id="rId5" Type="http://schemas.openxmlformats.org/officeDocument/2006/relationships/hyperlink" Target="https://scratch.mit.edu" TargetMode="External"/><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08886" y="727076"/>
            <a:ext cx="8295018" cy="1815882"/>
          </a:xfrm>
          <a:prstGeom prst="rect">
            <a:avLst/>
          </a:prstGeom>
          <a:noFill/>
        </p:spPr>
        <p:txBody>
          <a:bodyPr wrap="square" rtlCol="0">
            <a:spAutoFit/>
          </a:bodyPr>
          <a:lstStyle/>
          <a:p>
            <a:r>
              <a:rPr lang="en-US" sz="1400" b="1" dirty="0" smtClean="0">
                <a:latin typeface="Arial"/>
                <a:cs typeface="Arial"/>
              </a:rPr>
              <a:t>Overview:</a:t>
            </a:r>
            <a:endParaRPr lang="en-US" sz="1400" dirty="0" smtClean="0">
              <a:latin typeface="Arial"/>
              <a:cs typeface="Arial"/>
            </a:endParaRPr>
          </a:p>
          <a:p>
            <a:r>
              <a:rPr lang="en-US" sz="1400" dirty="0" smtClean="0">
                <a:latin typeface="Arial"/>
                <a:cs typeface="Arial"/>
              </a:rPr>
              <a:t>This two-hour workshop will introduce girls to basic programming and online game design fundamentals.  The workshop can be presented in two one hour sessions or a single two hour session.  This guide is designed for leaders or mentors that would like to lead a workshop or to get a better idea of the workshop’s objectives in order to acquire a workshop leader.</a:t>
            </a:r>
          </a:p>
          <a:p>
            <a:endParaRPr lang="en-US" sz="1400" dirty="0" smtClean="0">
              <a:latin typeface="Arial"/>
              <a:cs typeface="Arial"/>
            </a:endParaRPr>
          </a:p>
          <a:p>
            <a:r>
              <a:rPr lang="en-US" sz="1400" dirty="0" smtClean="0">
                <a:latin typeface="Arial"/>
                <a:cs typeface="Arial"/>
              </a:rPr>
              <a:t>The objective of this workshop is to create a virtual </a:t>
            </a:r>
            <a:r>
              <a:rPr lang="en-US" sz="1400" dirty="0">
                <a:latin typeface="Arial"/>
                <a:cs typeface="Arial"/>
                <a:hlinkClick r:id="rId3"/>
              </a:rPr>
              <a:t>sliding tile puzzle </a:t>
            </a:r>
            <a:r>
              <a:rPr lang="en-US" sz="1400" dirty="0" smtClean="0">
                <a:latin typeface="Arial"/>
                <a:cs typeface="Arial"/>
                <a:hlinkClick r:id="rId3"/>
              </a:rPr>
              <a:t>game</a:t>
            </a:r>
            <a:r>
              <a:rPr lang="en-US" sz="1400" dirty="0" smtClean="0">
                <a:latin typeface="Arial"/>
                <a:cs typeface="Arial"/>
              </a:rPr>
              <a:t> using the </a:t>
            </a:r>
            <a:r>
              <a:rPr lang="en-US" sz="1400" dirty="0" smtClean="0">
                <a:latin typeface="Arial"/>
                <a:cs typeface="Arial"/>
                <a:hlinkClick r:id="rId4"/>
              </a:rPr>
              <a:t>Scratch</a:t>
            </a:r>
            <a:r>
              <a:rPr lang="en-US" sz="1400" dirty="0" smtClean="0">
                <a:latin typeface="Arial"/>
                <a:cs typeface="Arial"/>
              </a:rPr>
              <a:t> programming language.</a:t>
            </a:r>
            <a:endParaRPr lang="en-US" sz="1400" dirty="0">
              <a:latin typeface="Arial"/>
              <a:cs typeface="Arial"/>
            </a:endParaRPr>
          </a:p>
        </p:txBody>
      </p:sp>
      <p:pic>
        <p:nvPicPr>
          <p:cNvPr id="12" name="Picture 11" descr="39386-spongebob-squarepants-puzzl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18" y="2631328"/>
            <a:ext cx="1384982" cy="1379927"/>
          </a:xfrm>
          <a:prstGeom prst="rect">
            <a:avLst/>
          </a:prstGeom>
        </p:spPr>
      </p:pic>
      <p:sp>
        <p:nvSpPr>
          <p:cNvPr id="13" name="TextBox 12"/>
          <p:cNvSpPr txBox="1"/>
          <p:nvPr/>
        </p:nvSpPr>
        <p:spPr>
          <a:xfrm>
            <a:off x="1806660" y="2495030"/>
            <a:ext cx="6771267" cy="1600438"/>
          </a:xfrm>
          <a:prstGeom prst="rect">
            <a:avLst/>
          </a:prstGeom>
          <a:noFill/>
        </p:spPr>
        <p:txBody>
          <a:bodyPr wrap="square" rtlCol="0">
            <a:spAutoFit/>
          </a:bodyPr>
          <a:lstStyle/>
          <a:p>
            <a:r>
              <a:rPr lang="en-US" sz="1400" b="1" dirty="0" smtClean="0">
                <a:latin typeface="Arial"/>
                <a:cs typeface="Arial"/>
              </a:rPr>
              <a:t>Requirements:</a:t>
            </a:r>
          </a:p>
          <a:p>
            <a:r>
              <a:rPr lang="en-US" sz="1400" dirty="0" smtClean="0">
                <a:latin typeface="Arial"/>
                <a:cs typeface="Arial"/>
              </a:rPr>
              <a:t>Each girl needs a laptop computer with a web browser supporting adobe flash (Firefox web browser is preferred) and an internet connection</a:t>
            </a:r>
            <a:r>
              <a:rPr lang="en-US" sz="1400" b="1" dirty="0" smtClean="0">
                <a:latin typeface="Arial"/>
                <a:cs typeface="Arial"/>
              </a:rPr>
              <a:t>.   * IMPORTANT * each girl needs to know their parent or guardian’s email address.</a:t>
            </a:r>
          </a:p>
          <a:p>
            <a:endParaRPr lang="en-US" sz="1400" dirty="0">
              <a:latin typeface="Arial"/>
              <a:cs typeface="Arial"/>
            </a:endParaRPr>
          </a:p>
          <a:p>
            <a:r>
              <a:rPr lang="en-US" sz="1400" dirty="0" smtClean="0">
                <a:latin typeface="Arial"/>
                <a:cs typeface="Arial"/>
              </a:rPr>
              <a:t>Scratch is a “cloud” application meaning that each girl will create a Scratch account that they can then use after this workshop from home.  </a:t>
            </a:r>
            <a:endParaRPr lang="en-US" sz="1400" dirty="0">
              <a:latin typeface="Arial"/>
              <a:cs typeface="Arial"/>
            </a:endParaRPr>
          </a:p>
        </p:txBody>
      </p:sp>
      <p:sp>
        <p:nvSpPr>
          <p:cNvPr id="15" name="TextBox 14"/>
          <p:cNvSpPr txBox="1"/>
          <p:nvPr/>
        </p:nvSpPr>
        <p:spPr>
          <a:xfrm>
            <a:off x="397718" y="4106360"/>
            <a:ext cx="8295018" cy="2462213"/>
          </a:xfrm>
          <a:prstGeom prst="rect">
            <a:avLst/>
          </a:prstGeom>
          <a:noFill/>
        </p:spPr>
        <p:txBody>
          <a:bodyPr wrap="square" rtlCol="0">
            <a:spAutoFit/>
          </a:bodyPr>
          <a:lstStyle/>
          <a:p>
            <a:r>
              <a:rPr lang="en-US" sz="1400" dirty="0" smtClean="0">
                <a:latin typeface="Arial"/>
                <a:cs typeface="Arial"/>
              </a:rPr>
              <a:t>Alternatively, </a:t>
            </a:r>
            <a:r>
              <a:rPr lang="en-US" sz="1400" dirty="0" smtClean="0">
                <a:latin typeface="Arial"/>
                <a:cs typeface="Arial"/>
                <a:hlinkClick r:id="rId6"/>
              </a:rPr>
              <a:t>Scratch can be installed as a desktop application </a:t>
            </a:r>
            <a:r>
              <a:rPr lang="en-US" sz="1400" dirty="0" smtClean="0">
                <a:latin typeface="Arial"/>
                <a:cs typeface="Arial"/>
              </a:rPr>
              <a:t>eliminating the need for an internet connection, however, girls will not be able to access their Scratch work after the workshop.</a:t>
            </a:r>
          </a:p>
          <a:p>
            <a:endParaRPr lang="en-US" sz="1400" dirty="0">
              <a:latin typeface="Arial"/>
              <a:cs typeface="Arial"/>
            </a:endParaRPr>
          </a:p>
          <a:p>
            <a:r>
              <a:rPr lang="en-US" sz="1400" dirty="0" smtClean="0">
                <a:latin typeface="Arial"/>
                <a:cs typeface="Arial"/>
              </a:rPr>
              <a:t>The leader will need the same laptop configuration as the girls with the additional ability to project their screen or otherwise conveniently share their screen with the girls.  Ideally the leader should obtain a physical example of the sliding tile game and a have a whiteboard to facilitate “brainstorming” game design</a:t>
            </a:r>
            <a:r>
              <a:rPr lang="en-US" sz="1400" dirty="0">
                <a:latin typeface="Arial"/>
                <a:cs typeface="Arial"/>
              </a:rPr>
              <a:t> </a:t>
            </a:r>
            <a:r>
              <a:rPr lang="en-US" sz="1400" dirty="0" smtClean="0">
                <a:latin typeface="Arial"/>
                <a:cs typeface="Arial"/>
              </a:rPr>
              <a:t>which we will discuss within these instructions.</a:t>
            </a:r>
          </a:p>
          <a:p>
            <a:endParaRPr lang="en-US" sz="1400" dirty="0">
              <a:latin typeface="Arial"/>
              <a:cs typeface="Arial"/>
            </a:endParaRPr>
          </a:p>
          <a:p>
            <a:r>
              <a:rPr lang="en-US" sz="1400" b="1" dirty="0" smtClean="0">
                <a:latin typeface="Arial"/>
                <a:cs typeface="Arial"/>
              </a:rPr>
              <a:t>* OPTIONAL FUN STEP *</a:t>
            </a:r>
            <a:r>
              <a:rPr lang="en-US" sz="1400" dirty="0" smtClean="0">
                <a:latin typeface="Arial"/>
                <a:cs typeface="Arial"/>
              </a:rPr>
              <a:t> </a:t>
            </a:r>
            <a:r>
              <a:rPr lang="en-US" sz="1400" u="sng" dirty="0" smtClean="0">
                <a:latin typeface="Arial"/>
                <a:cs typeface="Arial"/>
              </a:rPr>
              <a:t>If the leader has basic familiarity with the Python programming language</a:t>
            </a:r>
            <a:r>
              <a:rPr lang="en-US" sz="1400" dirty="0" smtClean="0">
                <a:latin typeface="Arial"/>
                <a:cs typeface="Arial"/>
              </a:rPr>
              <a:t>, girls can optionally use their own photo for the tile puzzle face.  Alternatively, they can use the ready made clock face image tile images found within this </a:t>
            </a:r>
            <a:r>
              <a:rPr lang="en-US" sz="1400" dirty="0" smtClean="0">
                <a:latin typeface="Arial"/>
                <a:cs typeface="Arial"/>
                <a:hlinkClick r:id="rId7"/>
              </a:rPr>
              <a:t>GitHub repository’s </a:t>
            </a:r>
            <a:r>
              <a:rPr lang="en-US" sz="1400" dirty="0" smtClean="0">
                <a:latin typeface="Arial"/>
                <a:cs typeface="Arial"/>
              </a:rPr>
              <a:t>image folder.</a:t>
            </a:r>
            <a:endParaRPr lang="en-US" sz="1400" dirty="0">
              <a:latin typeface="Arial"/>
              <a:cs typeface="Arial"/>
            </a:endParaRPr>
          </a:p>
        </p:txBody>
      </p:sp>
    </p:spTree>
    <p:extLst>
      <p:ext uri="{BB962C8B-B14F-4D97-AF65-F5344CB8AC3E}">
        <p14:creationId xmlns:p14="http://schemas.microsoft.com/office/powerpoint/2010/main" val="27625146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4557151"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Now let’s have our cat Sprite “talk” to our dog Sprite.  First click on our cat Sprite beneath the Stage to select it.  Next, from the Events script category, drag the events category “broadcast message” block to the cat’s script beneath the repeat script block as shown to the right.  </a:t>
            </a:r>
            <a:r>
              <a:rPr lang="en-US" sz="1400" dirty="0">
                <a:latin typeface="Arial"/>
                <a:cs typeface="Arial"/>
              </a:rPr>
              <a:t> </a:t>
            </a:r>
            <a:r>
              <a:rPr lang="en-US" sz="1400" dirty="0" smtClean="0">
                <a:latin typeface="Arial"/>
                <a:cs typeface="Arial"/>
              </a:rPr>
              <a:t>When we run the cat’s script, we’ll additionally send “message1” to any other Sprite that is listening for this particular message.</a:t>
            </a:r>
          </a:p>
        </p:txBody>
      </p:sp>
      <p:sp>
        <p:nvSpPr>
          <p:cNvPr id="11" name="TextBox 10"/>
          <p:cNvSpPr txBox="1"/>
          <p:nvPr/>
        </p:nvSpPr>
        <p:spPr>
          <a:xfrm>
            <a:off x="4736253" y="3345625"/>
            <a:ext cx="4129201" cy="3323987"/>
          </a:xfrm>
          <a:prstGeom prst="rect">
            <a:avLst/>
          </a:prstGeom>
          <a:noFill/>
        </p:spPr>
        <p:txBody>
          <a:bodyPr wrap="square" rtlCol="0">
            <a:spAutoFit/>
          </a:bodyPr>
          <a:lstStyle/>
          <a:p>
            <a:r>
              <a:rPr lang="en-US" sz="1400" dirty="0" smtClean="0">
                <a:latin typeface="Arial"/>
                <a:cs typeface="Arial"/>
              </a:rPr>
              <a:t>Click on the dog Sprite beneath the Stage to select it as show in the image to the left.  Next, from the Events script category, drag the “when I receive message” block to the top of the dog Sprite’s scripts as shown to the left.</a:t>
            </a:r>
          </a:p>
          <a:p>
            <a:endParaRPr lang="en-US" sz="1400" dirty="0">
              <a:latin typeface="Arial"/>
              <a:cs typeface="Arial"/>
            </a:endParaRPr>
          </a:p>
          <a:p>
            <a:r>
              <a:rPr lang="en-US" sz="1400" dirty="0" smtClean="0">
                <a:latin typeface="Arial"/>
                <a:cs typeface="Arial"/>
              </a:rPr>
              <a:t>Now the cat and the dog Sprite’s are talking to each other!  When the cat Sprite’s script finishes, the cat sends “message1” which the dog Sprite is always listening for.  When the dog Sprite “hears” this message, the dog Sprite starts its own script.</a:t>
            </a:r>
          </a:p>
          <a:p>
            <a:endParaRPr lang="en-US" sz="1400" dirty="0">
              <a:latin typeface="Arial"/>
              <a:cs typeface="Arial"/>
            </a:endParaRPr>
          </a:p>
          <a:p>
            <a:r>
              <a:rPr lang="en-US" sz="1400" dirty="0" smtClean="0">
                <a:latin typeface="Arial"/>
                <a:cs typeface="Arial"/>
              </a:rPr>
              <a:t>This is called “event based programming” and it is the fundamental basis of programming user interfaces like MS-Windows as well as games.</a:t>
            </a:r>
          </a:p>
        </p:txBody>
      </p:sp>
      <p:pic>
        <p:nvPicPr>
          <p:cNvPr id="8" name="Picture 7" descr="Screen Shot 2017-04-04 at 12.48.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806" y="780118"/>
            <a:ext cx="3414400" cy="2471082"/>
          </a:xfrm>
          <a:prstGeom prst="rect">
            <a:avLst/>
          </a:prstGeom>
          <a:ln>
            <a:solidFill>
              <a:schemeClr val="tx1"/>
            </a:solidFill>
          </a:ln>
        </p:spPr>
      </p:pic>
      <p:pic>
        <p:nvPicPr>
          <p:cNvPr id="9" name="Picture 8" descr="Screen Shot 2017-04-04 at 12.55.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9" y="3301079"/>
            <a:ext cx="4276816" cy="3073161"/>
          </a:xfrm>
          <a:prstGeom prst="rect">
            <a:avLst/>
          </a:prstGeom>
          <a:ln>
            <a:solidFill>
              <a:schemeClr val="tx1"/>
            </a:solidFill>
          </a:ln>
        </p:spPr>
      </p:pic>
    </p:spTree>
    <p:extLst>
      <p:ext uri="{BB962C8B-B14F-4D97-AF65-F5344CB8AC3E}">
        <p14:creationId xmlns:p14="http://schemas.microsoft.com/office/powerpoint/2010/main" val="2870427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Now that we understand messaging between Sprites, we need to learn one last fundamental skill before tackling our tile game; switching the positions of Sprites.  To perform this task, we’ll need to: a) understand the initial position of our Sprites in a manner both Sprites can understand,  b) move Sprite A to Sprite B’s position, and lastly c) send a message from Sprite A to tell Sprite B to move to Sprite A’s former position.  We’ll additionally need to understand “global variables”; variables that all Sprites share and understand, in order to complete this skill.</a:t>
            </a:r>
          </a:p>
          <a:p>
            <a:endParaRPr lang="en-US" sz="1400" dirty="0">
              <a:latin typeface="Arial"/>
              <a:cs typeface="Arial"/>
            </a:endParaRPr>
          </a:p>
          <a:p>
            <a:endParaRPr lang="en-US" sz="1400" dirty="0">
              <a:latin typeface="Arial"/>
              <a:cs typeface="Arial"/>
            </a:endParaRPr>
          </a:p>
        </p:txBody>
      </p:sp>
      <p:sp>
        <p:nvSpPr>
          <p:cNvPr id="5" name="TextBox 4"/>
          <p:cNvSpPr txBox="1"/>
          <p:nvPr/>
        </p:nvSpPr>
        <p:spPr>
          <a:xfrm>
            <a:off x="3082420" y="2798268"/>
            <a:ext cx="5495506" cy="2893100"/>
          </a:xfrm>
          <a:prstGeom prst="rect">
            <a:avLst/>
          </a:prstGeom>
          <a:noFill/>
        </p:spPr>
        <p:txBody>
          <a:bodyPr wrap="square" rtlCol="0">
            <a:spAutoFit/>
          </a:bodyPr>
          <a:lstStyle/>
          <a:p>
            <a:r>
              <a:rPr lang="en-US" sz="1400" dirty="0">
                <a:latin typeface="Arial"/>
                <a:cs typeface="Arial"/>
              </a:rPr>
              <a:t>Start by selecting the Data script category and clicking on the </a:t>
            </a:r>
            <a:r>
              <a:rPr lang="en-US" sz="1400" b="1" dirty="0">
                <a:latin typeface="Arial"/>
                <a:cs typeface="Arial"/>
              </a:rPr>
              <a:t>Make a Variable</a:t>
            </a:r>
            <a:r>
              <a:rPr lang="en-US" sz="1400" dirty="0">
                <a:latin typeface="Arial"/>
                <a:cs typeface="Arial"/>
              </a:rPr>
              <a:t> button.  Add the following four variables as GLOBAL variables:  X-cat, Y-cat, X-dog, and Y-dog.   Note that a checkbox precedes each variable as you create it and that the checkbox is initially checked.  If you remove the check, then the variable’s value is no longer displayed on the </a:t>
            </a:r>
            <a:r>
              <a:rPr lang="en-US" sz="1400" dirty="0" smtClean="0">
                <a:latin typeface="Arial"/>
                <a:cs typeface="Arial"/>
              </a:rPr>
              <a:t>Stage</a:t>
            </a:r>
            <a:r>
              <a:rPr lang="en-US" sz="1400" dirty="0">
                <a:latin typeface="Arial"/>
                <a:cs typeface="Arial"/>
              </a:rPr>
              <a:t>.  Go ahead and uncheck all four of these variable’s checkboxes as we do not need to display their values on the </a:t>
            </a:r>
            <a:r>
              <a:rPr lang="en-US" sz="1400" dirty="0" smtClean="0">
                <a:latin typeface="Arial"/>
                <a:cs typeface="Arial"/>
              </a:rPr>
              <a:t>Stage at this point.</a:t>
            </a:r>
            <a:endParaRPr lang="en-US" sz="1400" dirty="0">
              <a:latin typeface="Arial"/>
              <a:cs typeface="Arial"/>
            </a:endParaRPr>
          </a:p>
          <a:p>
            <a:endParaRPr lang="en-US" sz="1400" dirty="0">
              <a:latin typeface="Arial"/>
              <a:cs typeface="Arial"/>
            </a:endParaRPr>
          </a:p>
          <a:p>
            <a:r>
              <a:rPr lang="en-US" sz="1400" dirty="0">
                <a:latin typeface="Arial"/>
                <a:cs typeface="Arial"/>
              </a:rPr>
              <a:t>These four variables will contain the </a:t>
            </a:r>
            <a:r>
              <a:rPr lang="en-US" sz="1400" dirty="0" smtClean="0">
                <a:latin typeface="Arial"/>
                <a:cs typeface="Arial"/>
              </a:rPr>
              <a:t>X (horizontal) </a:t>
            </a:r>
            <a:r>
              <a:rPr lang="en-US" sz="1400" dirty="0">
                <a:latin typeface="Arial"/>
                <a:cs typeface="Arial"/>
              </a:rPr>
              <a:t>and Y </a:t>
            </a:r>
            <a:r>
              <a:rPr lang="en-US" sz="1400" dirty="0" smtClean="0">
                <a:latin typeface="Arial"/>
                <a:cs typeface="Arial"/>
              </a:rPr>
              <a:t>(vertical) Stage </a:t>
            </a:r>
            <a:r>
              <a:rPr lang="en-US" sz="1400" dirty="0">
                <a:latin typeface="Arial"/>
                <a:cs typeface="Arial"/>
              </a:rPr>
              <a:t>coordinates of our cat and our dog.  Now we need to assign </a:t>
            </a:r>
            <a:r>
              <a:rPr lang="en-US" sz="1400" dirty="0" smtClean="0">
                <a:latin typeface="Arial"/>
                <a:cs typeface="Arial"/>
              </a:rPr>
              <a:t>values to these variables.</a:t>
            </a:r>
            <a:endParaRPr lang="en-US" sz="1400" dirty="0">
              <a:latin typeface="Arial"/>
              <a:cs typeface="Arial"/>
            </a:endParaRPr>
          </a:p>
          <a:p>
            <a:endParaRPr lang="en-US" sz="1400" dirty="0"/>
          </a:p>
        </p:txBody>
      </p:sp>
      <p:pic>
        <p:nvPicPr>
          <p:cNvPr id="6" name="Picture 5"/>
          <p:cNvPicPr>
            <a:picLocks noChangeAspect="1"/>
          </p:cNvPicPr>
          <p:nvPr/>
        </p:nvPicPr>
        <p:blipFill>
          <a:blip r:embed="rId3"/>
          <a:stretch>
            <a:fillRect/>
          </a:stretch>
        </p:blipFill>
        <p:spPr>
          <a:xfrm>
            <a:off x="282909" y="2798090"/>
            <a:ext cx="2700198" cy="3580697"/>
          </a:xfrm>
          <a:prstGeom prst="rect">
            <a:avLst/>
          </a:prstGeom>
          <a:ln>
            <a:solidFill>
              <a:schemeClr val="tx1"/>
            </a:solidFill>
          </a:ln>
        </p:spPr>
      </p:pic>
    </p:spTree>
    <p:extLst>
      <p:ext uri="{BB962C8B-B14F-4D97-AF65-F5344CB8AC3E}">
        <p14:creationId xmlns:p14="http://schemas.microsoft.com/office/powerpoint/2010/main" val="34152614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Getting Started with Scratch (continued)</a:t>
            </a:r>
          </a:p>
          <a:p>
            <a:endParaRPr lang="en-US" sz="1400" dirty="0">
              <a:latin typeface="Arial"/>
              <a:cs typeface="Arial"/>
            </a:endParaRPr>
          </a:p>
          <a:p>
            <a:r>
              <a:rPr lang="en-US" sz="1400" dirty="0" smtClean="0">
                <a:latin typeface="Arial"/>
                <a:cs typeface="Arial"/>
              </a:rPr>
              <a:t>Here we see our four new variables (unchecked).  Now we need to select the cat Sprite to set the values of these four new variables.  Within the cat Sprite’s script, we drag four of the Data script category “set to” blocks to the cat Sprite’s script, and assign each one to each of our four new variables as shown below.  We then use the Motion script category block “go to x/y” to move our cat Sprite to the dog Sprite’s x/y coordinates, thereafter broadcasting a new message we’ve named “swap”.</a:t>
            </a:r>
            <a:endParaRPr lang="en-US" sz="1400" dirty="0">
              <a:latin typeface="Arial"/>
              <a:cs typeface="Arial"/>
            </a:endParaRPr>
          </a:p>
        </p:txBody>
      </p:sp>
      <p:pic>
        <p:nvPicPr>
          <p:cNvPr id="2" name="Picture 1" descr="Screen Shot 2017-04-04 at 1.5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91" y="2655060"/>
            <a:ext cx="7775246" cy="4042740"/>
          </a:xfrm>
          <a:prstGeom prst="rect">
            <a:avLst/>
          </a:prstGeom>
          <a:ln>
            <a:solidFill>
              <a:schemeClr val="tx1"/>
            </a:solidFill>
          </a:ln>
        </p:spPr>
      </p:pic>
    </p:spTree>
    <p:extLst>
      <p:ext uri="{BB962C8B-B14F-4D97-AF65-F5344CB8AC3E}">
        <p14:creationId xmlns:p14="http://schemas.microsoft.com/office/powerpoint/2010/main" val="103955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378883" cy="1815882"/>
          </a:xfrm>
          <a:prstGeom prst="rect">
            <a:avLst/>
          </a:prstGeom>
          <a:noFill/>
        </p:spPr>
        <p:txBody>
          <a:bodyPr wrap="square" rtlCol="0">
            <a:spAutoFit/>
          </a:bodyPr>
          <a:lstStyle/>
          <a:p>
            <a:r>
              <a:rPr lang="en-US" sz="1400" b="1" dirty="0" smtClean="0">
                <a:latin typeface="Arial"/>
                <a:cs typeface="Arial"/>
              </a:rPr>
              <a:t>Getting Started with Scratch (continued)</a:t>
            </a:r>
          </a:p>
          <a:p>
            <a:endParaRPr lang="en-US" sz="1400" dirty="0">
              <a:latin typeface="Arial"/>
              <a:cs typeface="Arial"/>
            </a:endParaRPr>
          </a:p>
          <a:p>
            <a:r>
              <a:rPr lang="en-US" sz="1400" dirty="0" smtClean="0">
                <a:latin typeface="Arial"/>
                <a:cs typeface="Arial"/>
              </a:rPr>
              <a:t>Now click on the dog Sprite beneath the stage in order to select it as shown, then drag the “when I receive” Events script category block to the dog Sprite’s script.  Add the Motion script category block “go to x/y” beneath the “when I receive” and use the variables X-cat and Y-cat.  This will move the dog Sprite to cat Sprite’s </a:t>
            </a:r>
            <a:r>
              <a:rPr lang="en-US" sz="1400" i="1" dirty="0" smtClean="0">
                <a:latin typeface="Arial"/>
                <a:cs typeface="Arial"/>
              </a:rPr>
              <a:t>former</a:t>
            </a:r>
            <a:r>
              <a:rPr lang="en-US" sz="1400" dirty="0" smtClean="0">
                <a:latin typeface="Arial"/>
                <a:cs typeface="Arial"/>
              </a:rPr>
              <a:t> position, in other words, the position prior to cat’s movement to the dog’s position.    Select the cat Sprite’s and then click on the cat Sprite script’s first “set” block to swap the cat and dog Sprites on the Stage.  </a:t>
            </a:r>
            <a:r>
              <a:rPr lang="en-US" sz="1400" b="1" i="1" dirty="0" smtClean="0">
                <a:latin typeface="Arial"/>
                <a:cs typeface="Arial"/>
              </a:rPr>
              <a:t>Talk through this process step by step so that it is well understood</a:t>
            </a:r>
            <a:r>
              <a:rPr lang="en-US" sz="1400" b="1" dirty="0" smtClean="0">
                <a:latin typeface="Arial"/>
                <a:cs typeface="Arial"/>
              </a:rPr>
              <a:t>.</a:t>
            </a:r>
            <a:endParaRPr lang="en-US" sz="1400" b="1" dirty="0">
              <a:latin typeface="Arial"/>
              <a:cs typeface="Arial"/>
            </a:endParaRPr>
          </a:p>
        </p:txBody>
      </p:sp>
      <p:pic>
        <p:nvPicPr>
          <p:cNvPr id="5" name="Picture 4" descr="Screen Shot 2017-04-04 at 1.5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830" y="2793322"/>
            <a:ext cx="5998257" cy="3938729"/>
          </a:xfrm>
          <a:prstGeom prst="rect">
            <a:avLst/>
          </a:prstGeom>
          <a:ln>
            <a:solidFill>
              <a:schemeClr val="tx1"/>
            </a:solidFill>
          </a:ln>
        </p:spPr>
      </p:pic>
    </p:spTree>
    <p:extLst>
      <p:ext uri="{BB962C8B-B14F-4D97-AF65-F5344CB8AC3E}">
        <p14:creationId xmlns:p14="http://schemas.microsoft.com/office/powerpoint/2010/main" val="27275978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047535"/>
          </a:xfrm>
          <a:prstGeom prst="rect">
            <a:avLst/>
          </a:prstGeom>
          <a:noFill/>
        </p:spPr>
        <p:txBody>
          <a:bodyPr wrap="square" rtlCol="0">
            <a:spAutoFit/>
          </a:bodyPr>
          <a:lstStyle/>
          <a:p>
            <a:r>
              <a:rPr lang="en-US" sz="1400" b="1" dirty="0" smtClean="0">
                <a:latin typeface="Arial"/>
                <a:cs typeface="Arial"/>
              </a:rPr>
              <a:t>Brainstorming the Tile Game (30 minutes)  </a:t>
            </a:r>
            <a:r>
              <a:rPr lang="en-US" sz="1400" dirty="0" smtClean="0">
                <a:latin typeface="Arial"/>
                <a:cs typeface="Arial"/>
              </a:rPr>
              <a:t>(Preferably use a physical tile game and whiteboard)</a:t>
            </a:r>
          </a:p>
          <a:p>
            <a:endParaRPr lang="en-US" sz="1400" dirty="0" smtClean="0">
              <a:latin typeface="Arial"/>
              <a:cs typeface="Arial"/>
            </a:endParaRPr>
          </a:p>
          <a:p>
            <a:r>
              <a:rPr lang="en-US" sz="1400" b="1" dirty="0" smtClean="0">
                <a:latin typeface="Arial"/>
                <a:cs typeface="Arial"/>
              </a:rPr>
              <a:t>Discuss the physical attributes or “rules” of the tile game:</a:t>
            </a:r>
          </a:p>
          <a:p>
            <a:pPr marL="285750" indent="-285750">
              <a:buFontTx/>
              <a:buChar char="-"/>
            </a:pPr>
            <a:r>
              <a:rPr lang="en-US" sz="1400" dirty="0" smtClean="0">
                <a:latin typeface="Arial"/>
                <a:cs typeface="Arial"/>
              </a:rPr>
              <a:t>Each tile has a unique “face” that does not change.</a:t>
            </a:r>
          </a:p>
          <a:p>
            <a:pPr marL="285750" indent="-285750">
              <a:buFontTx/>
              <a:buChar char="-"/>
            </a:pPr>
            <a:r>
              <a:rPr lang="en-US" sz="1400" dirty="0" smtClean="0">
                <a:latin typeface="Arial"/>
                <a:cs typeface="Arial"/>
              </a:rPr>
              <a:t>Each tile has a changeable position within the game board’s “grid”.</a:t>
            </a:r>
          </a:p>
          <a:p>
            <a:pPr marL="285750" indent="-285750">
              <a:buFontTx/>
              <a:buChar char="-"/>
            </a:pPr>
            <a:r>
              <a:rPr lang="en-US" sz="1400" dirty="0" smtClean="0">
                <a:latin typeface="Arial"/>
                <a:cs typeface="Arial"/>
              </a:rPr>
              <a:t>One of the tile spaces within the game board is empty (i.e. the “empty space”).</a:t>
            </a:r>
          </a:p>
          <a:p>
            <a:pPr marL="285750" indent="-285750">
              <a:buFontTx/>
              <a:buChar char="-"/>
            </a:pPr>
            <a:r>
              <a:rPr lang="en-US" sz="1400" dirty="0" smtClean="0">
                <a:latin typeface="Arial"/>
                <a:cs typeface="Arial"/>
              </a:rPr>
              <a:t>Any tile adjacent to this empty space can move into the empty space, but any tile that is not adjacent to the empty space can not be moved at all.</a:t>
            </a:r>
          </a:p>
          <a:p>
            <a:pPr marL="285750" indent="-285750">
              <a:buFontTx/>
              <a:buChar char="-"/>
            </a:pPr>
            <a:r>
              <a:rPr lang="en-US" sz="1400" dirty="0" smtClean="0">
                <a:latin typeface="Arial"/>
                <a:cs typeface="Arial"/>
              </a:rPr>
              <a:t>Once a tile moves into the empty space, the space that tile formerly occupied becomes the new empty space.</a:t>
            </a:r>
          </a:p>
          <a:p>
            <a:pPr marL="285750" indent="-285750">
              <a:buFontTx/>
              <a:buChar char="-"/>
            </a:pPr>
            <a:r>
              <a:rPr lang="en-US" sz="1400" dirty="0" smtClean="0">
                <a:latin typeface="Arial"/>
                <a:cs typeface="Arial"/>
              </a:rPr>
              <a:t>The game is “won” by moving all the tiles back into a state in which the collective face of the tiles is restored to their original state.</a:t>
            </a:r>
          </a:p>
          <a:p>
            <a:pPr marL="285750" indent="-285750">
              <a:buFontTx/>
              <a:buChar char="-"/>
            </a:pPr>
            <a:endParaRPr lang="en-US" sz="1400" dirty="0">
              <a:latin typeface="Arial"/>
              <a:cs typeface="Arial"/>
            </a:endParaRPr>
          </a:p>
          <a:p>
            <a:r>
              <a:rPr lang="en-US" sz="1400" b="1" dirty="0" smtClean="0">
                <a:latin typeface="Arial"/>
                <a:cs typeface="Arial"/>
              </a:rPr>
              <a:t>How can we emulate the physical game’s attributes within Scratch?:</a:t>
            </a:r>
          </a:p>
          <a:p>
            <a:pPr marL="285750" indent="-285750">
              <a:buFontTx/>
              <a:buChar char="-"/>
            </a:pPr>
            <a:r>
              <a:rPr lang="en-US" sz="1400" dirty="0" smtClean="0">
                <a:latin typeface="Arial"/>
                <a:cs typeface="Arial"/>
              </a:rPr>
              <a:t>Each tile could be a Sprite.</a:t>
            </a:r>
          </a:p>
          <a:p>
            <a:pPr marL="285750" indent="-285750">
              <a:buFontTx/>
              <a:buChar char="-"/>
            </a:pPr>
            <a:r>
              <a:rPr lang="en-US" sz="1400" dirty="0" smtClean="0">
                <a:latin typeface="Arial"/>
                <a:cs typeface="Arial"/>
              </a:rPr>
              <a:t>The empty space could be a Sprite.</a:t>
            </a:r>
          </a:p>
          <a:p>
            <a:pPr marL="285750" indent="-285750">
              <a:buFontTx/>
              <a:buChar char="-"/>
            </a:pPr>
            <a:r>
              <a:rPr lang="en-US" sz="1400" dirty="0" smtClean="0">
                <a:latin typeface="Arial"/>
                <a:cs typeface="Arial"/>
              </a:rPr>
              <a:t>Clicking on a Sprite adjacent to the empty tile’s Sprite swaps their positions.  </a:t>
            </a:r>
          </a:p>
          <a:p>
            <a:pPr marL="285750" indent="-285750">
              <a:buFontTx/>
              <a:buChar char="-"/>
            </a:pPr>
            <a:r>
              <a:rPr lang="en-US" sz="1400" dirty="0" smtClean="0">
                <a:latin typeface="Arial"/>
                <a:cs typeface="Arial"/>
              </a:rPr>
              <a:t>Clicking on a Sprite that is NOT adjacent to the empty tile’s Sprite does nothing.</a:t>
            </a:r>
          </a:p>
          <a:p>
            <a:pPr marL="285750" indent="-285750">
              <a:buFontTx/>
              <a:buChar char="-"/>
            </a:pPr>
            <a:r>
              <a:rPr lang="en-US" sz="1400" dirty="0" smtClean="0">
                <a:latin typeface="Arial"/>
                <a:cs typeface="Arial"/>
              </a:rPr>
              <a:t>For any grid position within our game board, we can list the adjacent positions.  Using this list, an understanding of the empty space’s Sprite position, and an understanding of our selected Sprite’s position, we can decide if the empty position Sprite and our selected Sprite can swap positions. (see next page for more on this point).</a:t>
            </a:r>
          </a:p>
          <a:p>
            <a:pPr marL="285750" indent="-285750">
              <a:buFontTx/>
              <a:buChar char="-"/>
            </a:pPr>
            <a:r>
              <a:rPr lang="en-US" sz="1400" dirty="0" smtClean="0">
                <a:latin typeface="Arial"/>
                <a:cs typeface="Arial"/>
              </a:rPr>
              <a:t>We will need a way to keep track of all Sprite’s positions as they move about the game board.</a:t>
            </a:r>
            <a:endParaRPr lang="en-US" sz="1400" dirty="0">
              <a:latin typeface="Arial"/>
              <a:cs typeface="Arial"/>
            </a:endParaRPr>
          </a:p>
        </p:txBody>
      </p:sp>
    </p:spTree>
    <p:extLst>
      <p:ext uri="{BB962C8B-B14F-4D97-AF65-F5344CB8AC3E}">
        <p14:creationId xmlns:p14="http://schemas.microsoft.com/office/powerpoint/2010/main" val="3487684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23220"/>
          </a:xfrm>
          <a:prstGeom prst="rect">
            <a:avLst/>
          </a:prstGeom>
          <a:noFill/>
        </p:spPr>
        <p:txBody>
          <a:bodyPr wrap="square" rtlCol="0">
            <a:spAutoFit/>
          </a:bodyPr>
          <a:lstStyle/>
          <a:p>
            <a:r>
              <a:rPr lang="en-US" sz="1400" b="1" dirty="0" smtClean="0">
                <a:latin typeface="Arial"/>
                <a:cs typeface="Arial"/>
              </a:rPr>
              <a:t>Brainstorming the Tile Game (continued) </a:t>
            </a:r>
          </a:p>
          <a:p>
            <a:r>
              <a:rPr lang="en-US" sz="1400" dirty="0" smtClean="0">
                <a:latin typeface="Arial"/>
                <a:cs typeface="Arial"/>
              </a:rPr>
              <a:t>Discuss the 3 row by 3 column game board grid below:</a:t>
            </a:r>
          </a:p>
        </p:txBody>
      </p:sp>
      <p:grpSp>
        <p:nvGrpSpPr>
          <p:cNvPr id="8" name="Group 7"/>
          <p:cNvGrpSpPr/>
          <p:nvPr/>
        </p:nvGrpSpPr>
        <p:grpSpPr>
          <a:xfrm>
            <a:off x="3393691" y="1573907"/>
            <a:ext cx="2423293" cy="1541323"/>
            <a:chOff x="1314450" y="447675"/>
            <a:chExt cx="2685600" cy="1971900"/>
          </a:xfrm>
        </p:grpSpPr>
        <p:sp>
          <p:nvSpPr>
            <p:cNvPr id="9" name="Rectangle 8"/>
            <p:cNvSpPr/>
            <p:nvPr/>
          </p:nvSpPr>
          <p:spPr>
            <a:xfrm>
              <a:off x="13144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1</a:t>
              </a:r>
              <a:endParaRPr lang="en-US" sz="1100">
                <a:solidFill>
                  <a:srgbClr val="000000"/>
                </a:solidFill>
                <a:effectLst/>
                <a:latin typeface="Arial"/>
                <a:ea typeface="Arial"/>
                <a:cs typeface="Arial"/>
              </a:endParaRPr>
            </a:p>
          </p:txBody>
        </p:sp>
        <p:sp>
          <p:nvSpPr>
            <p:cNvPr id="11" name="Rectangle 10"/>
            <p:cNvSpPr/>
            <p:nvPr/>
          </p:nvSpPr>
          <p:spPr>
            <a:xfrm>
              <a:off x="22096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2</a:t>
              </a:r>
              <a:endParaRPr lang="en-US" sz="1100">
                <a:solidFill>
                  <a:srgbClr val="000000"/>
                </a:solidFill>
                <a:effectLst/>
                <a:latin typeface="Arial"/>
                <a:ea typeface="Arial"/>
                <a:cs typeface="Arial"/>
              </a:endParaRPr>
            </a:p>
          </p:txBody>
        </p:sp>
        <p:sp>
          <p:nvSpPr>
            <p:cNvPr id="12" name="Rectangle 11"/>
            <p:cNvSpPr/>
            <p:nvPr/>
          </p:nvSpPr>
          <p:spPr>
            <a:xfrm>
              <a:off x="31048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dirty="0">
                  <a:solidFill>
                    <a:srgbClr val="000000"/>
                  </a:solidFill>
                  <a:effectLst/>
                  <a:latin typeface="Arial"/>
                  <a:ea typeface="Arial"/>
                  <a:cs typeface="Arial"/>
                </a:rPr>
                <a:t>      3</a:t>
              </a:r>
              <a:endParaRPr lang="en-US" sz="1100" dirty="0">
                <a:solidFill>
                  <a:srgbClr val="000000"/>
                </a:solidFill>
                <a:effectLst/>
                <a:latin typeface="Arial"/>
                <a:ea typeface="Arial"/>
                <a:cs typeface="Arial"/>
              </a:endParaRPr>
            </a:p>
          </p:txBody>
        </p:sp>
        <p:sp>
          <p:nvSpPr>
            <p:cNvPr id="13" name="Rectangle 12"/>
            <p:cNvSpPr/>
            <p:nvPr/>
          </p:nvSpPr>
          <p:spPr>
            <a:xfrm>
              <a:off x="13144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4</a:t>
              </a:r>
              <a:endParaRPr lang="en-US" sz="1100">
                <a:solidFill>
                  <a:srgbClr val="000000"/>
                </a:solidFill>
                <a:effectLst/>
                <a:latin typeface="Arial"/>
                <a:ea typeface="Arial"/>
                <a:cs typeface="Arial"/>
              </a:endParaRPr>
            </a:p>
          </p:txBody>
        </p:sp>
        <p:sp>
          <p:nvSpPr>
            <p:cNvPr id="15" name="Rectangle 14"/>
            <p:cNvSpPr/>
            <p:nvPr/>
          </p:nvSpPr>
          <p:spPr>
            <a:xfrm>
              <a:off x="22096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5</a:t>
              </a:r>
              <a:endParaRPr lang="en-US" sz="1100">
                <a:solidFill>
                  <a:srgbClr val="000000"/>
                </a:solidFill>
                <a:effectLst/>
                <a:latin typeface="Arial"/>
                <a:ea typeface="Arial"/>
                <a:cs typeface="Arial"/>
              </a:endParaRPr>
            </a:p>
          </p:txBody>
        </p:sp>
        <p:sp>
          <p:nvSpPr>
            <p:cNvPr id="16" name="Rectangle 15"/>
            <p:cNvSpPr/>
            <p:nvPr/>
          </p:nvSpPr>
          <p:spPr>
            <a:xfrm>
              <a:off x="31048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6</a:t>
              </a:r>
              <a:endParaRPr lang="en-US" sz="1100">
                <a:solidFill>
                  <a:srgbClr val="000000"/>
                </a:solidFill>
                <a:effectLst/>
                <a:latin typeface="Arial"/>
                <a:ea typeface="Arial"/>
                <a:cs typeface="Arial"/>
              </a:endParaRPr>
            </a:p>
          </p:txBody>
        </p:sp>
        <p:sp>
          <p:nvSpPr>
            <p:cNvPr id="17" name="Rectangle 16"/>
            <p:cNvSpPr/>
            <p:nvPr/>
          </p:nvSpPr>
          <p:spPr>
            <a:xfrm>
              <a:off x="1314450" y="17622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7</a:t>
              </a:r>
              <a:endParaRPr lang="en-US" sz="1100">
                <a:solidFill>
                  <a:srgbClr val="000000"/>
                </a:solidFill>
                <a:effectLst/>
                <a:latin typeface="Arial"/>
                <a:ea typeface="Arial"/>
                <a:cs typeface="Arial"/>
              </a:endParaRPr>
            </a:p>
          </p:txBody>
        </p:sp>
        <p:sp>
          <p:nvSpPr>
            <p:cNvPr id="18" name="Rectangle 17"/>
            <p:cNvSpPr/>
            <p:nvPr/>
          </p:nvSpPr>
          <p:spPr>
            <a:xfrm>
              <a:off x="2209650" y="17622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dirty="0">
                  <a:solidFill>
                    <a:srgbClr val="000000"/>
                  </a:solidFill>
                  <a:effectLst/>
                  <a:latin typeface="Arial"/>
                  <a:ea typeface="Arial"/>
                  <a:cs typeface="Arial"/>
                </a:rPr>
                <a:t>      8</a:t>
              </a:r>
              <a:endParaRPr lang="en-US" sz="1100" dirty="0">
                <a:solidFill>
                  <a:srgbClr val="000000"/>
                </a:solidFill>
                <a:effectLst/>
                <a:latin typeface="Arial"/>
                <a:ea typeface="Arial"/>
                <a:cs typeface="Arial"/>
              </a:endParaRPr>
            </a:p>
          </p:txBody>
        </p:sp>
        <p:sp>
          <p:nvSpPr>
            <p:cNvPr id="19" name="Rectangle 18"/>
            <p:cNvSpPr/>
            <p:nvPr/>
          </p:nvSpPr>
          <p:spPr>
            <a:xfrm>
              <a:off x="3104850" y="1762275"/>
              <a:ext cx="895200" cy="657300"/>
            </a:xfrm>
            <a:prstGeom prst="rect">
              <a:avLst/>
            </a:prstGeom>
            <a:solidFill>
              <a:srgbClr val="CCCCCC"/>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9</a:t>
              </a:r>
              <a:endParaRPr lang="en-US" sz="1100">
                <a:solidFill>
                  <a:srgbClr val="000000"/>
                </a:solidFill>
                <a:effectLst/>
                <a:latin typeface="Arial"/>
                <a:ea typeface="Arial"/>
                <a:cs typeface="Arial"/>
              </a:endParaRPr>
            </a:p>
          </p:txBody>
        </p:sp>
      </p:grpSp>
      <p:sp>
        <p:nvSpPr>
          <p:cNvPr id="20" name="TextBox 19"/>
          <p:cNvSpPr txBox="1"/>
          <p:nvPr/>
        </p:nvSpPr>
        <p:spPr>
          <a:xfrm>
            <a:off x="282908" y="3286125"/>
            <a:ext cx="8295019" cy="3323987"/>
          </a:xfrm>
          <a:prstGeom prst="rect">
            <a:avLst/>
          </a:prstGeom>
          <a:noFill/>
        </p:spPr>
        <p:txBody>
          <a:bodyPr wrap="square" rtlCol="0">
            <a:spAutoFit/>
          </a:bodyPr>
          <a:lstStyle/>
          <a:p>
            <a:r>
              <a:rPr lang="en-US" sz="1400" dirty="0" smtClean="0">
                <a:latin typeface="Arial"/>
                <a:cs typeface="Arial"/>
              </a:rPr>
              <a:t>Assume the 9</a:t>
            </a:r>
            <a:r>
              <a:rPr lang="en-US" sz="1400" baseline="30000" dirty="0" smtClean="0">
                <a:latin typeface="Arial"/>
                <a:cs typeface="Arial"/>
              </a:rPr>
              <a:t>th</a:t>
            </a:r>
            <a:r>
              <a:rPr lang="en-US" sz="1400" dirty="0" smtClean="0">
                <a:latin typeface="Arial"/>
                <a:cs typeface="Arial"/>
              </a:rPr>
              <a:t> game board grid position represents the empty space Sprite.  Sprites in the game board grid positions 6 and 8 are the only Sprites that can be moved.  Clicking on either of these two Sprites would swap their position with the empty space Sprite’s position.   </a:t>
            </a:r>
            <a:r>
              <a:rPr lang="en-US" sz="1400" dirty="0">
                <a:latin typeface="Arial"/>
                <a:cs typeface="Arial"/>
              </a:rPr>
              <a:t> </a:t>
            </a:r>
            <a:r>
              <a:rPr lang="en-US" sz="1400" dirty="0" smtClean="0">
                <a:latin typeface="Arial"/>
                <a:cs typeface="Arial"/>
              </a:rPr>
              <a:t>Further, if we clicked on the Sprite in position 6, we know that the position 6 Sprite will move only if the empty space Sprite happens to be in game board grid positions 3, 5 or 9.   We can therefore create a list of the “legal adjacent” game board grid positions of the empty space for each of our selected game board grid positions:</a:t>
            </a:r>
          </a:p>
          <a:p>
            <a:endParaRPr lang="en-US" sz="1400" dirty="0">
              <a:latin typeface="Arial"/>
              <a:cs typeface="Arial"/>
            </a:endParaRPr>
          </a:p>
          <a:p>
            <a:r>
              <a:rPr lang="en-US" sz="1400" dirty="0" smtClean="0">
                <a:latin typeface="Arial"/>
                <a:cs typeface="Arial"/>
              </a:rPr>
              <a:t>Clicked Position:    	Adjacent Positions:		</a:t>
            </a:r>
            <a:r>
              <a:rPr lang="en-US" sz="1400" dirty="0">
                <a:latin typeface="Arial"/>
                <a:cs typeface="Arial"/>
              </a:rPr>
              <a:t> </a:t>
            </a:r>
            <a:r>
              <a:rPr lang="en-US" sz="1400" dirty="0" smtClean="0">
                <a:latin typeface="Arial"/>
                <a:cs typeface="Arial"/>
              </a:rPr>
              <a:t>    Clicked Position: 		Adjacent Positions:</a:t>
            </a:r>
          </a:p>
          <a:p>
            <a:r>
              <a:rPr lang="en-US" sz="1400" dirty="0" smtClean="0">
                <a:latin typeface="Arial"/>
                <a:cs typeface="Arial"/>
              </a:rPr>
              <a:t>    1                                          2,4                                              5                                       2,4,6,8</a:t>
            </a:r>
          </a:p>
          <a:p>
            <a:r>
              <a:rPr lang="en-US" sz="1400" dirty="0">
                <a:latin typeface="Arial"/>
                <a:cs typeface="Arial"/>
              </a:rPr>
              <a:t> </a:t>
            </a:r>
            <a:r>
              <a:rPr lang="en-US" sz="1400" dirty="0" smtClean="0">
                <a:latin typeface="Arial"/>
                <a:cs typeface="Arial"/>
              </a:rPr>
              <a:t>   2                                        1,3,5                                             6                                         3,5,9</a:t>
            </a:r>
          </a:p>
          <a:p>
            <a:r>
              <a:rPr lang="en-US" sz="1400" dirty="0">
                <a:latin typeface="Arial"/>
                <a:cs typeface="Arial"/>
              </a:rPr>
              <a:t> </a:t>
            </a:r>
            <a:r>
              <a:rPr lang="en-US" sz="1400" dirty="0" smtClean="0">
                <a:latin typeface="Arial"/>
                <a:cs typeface="Arial"/>
              </a:rPr>
              <a:t>   3                                          2,6                                              7                                           4,8</a:t>
            </a:r>
          </a:p>
          <a:p>
            <a:r>
              <a:rPr lang="en-US" sz="1400" dirty="0">
                <a:latin typeface="Arial"/>
                <a:cs typeface="Arial"/>
              </a:rPr>
              <a:t> </a:t>
            </a:r>
            <a:r>
              <a:rPr lang="en-US" sz="1400" dirty="0" smtClean="0">
                <a:latin typeface="Arial"/>
                <a:cs typeface="Arial"/>
              </a:rPr>
              <a:t>   4                                        1,5,7                                             8                                         5,7,9</a:t>
            </a:r>
          </a:p>
          <a:p>
            <a:r>
              <a:rPr lang="en-US" sz="1400" dirty="0">
                <a:latin typeface="Arial"/>
                <a:cs typeface="Arial"/>
              </a:rPr>
              <a:t> </a:t>
            </a:r>
            <a:r>
              <a:rPr lang="en-US" sz="1400" dirty="0" smtClean="0">
                <a:latin typeface="Arial"/>
                <a:cs typeface="Arial"/>
              </a:rPr>
              <a:t>                                                                                                  9                                           8,6</a:t>
            </a:r>
            <a:endParaRPr lang="en-US" sz="1400" dirty="0">
              <a:latin typeface="Arial"/>
              <a:cs typeface="Arial"/>
            </a:endParaRPr>
          </a:p>
          <a:p>
            <a:endParaRPr lang="en-US" sz="1400" dirty="0" smtClean="0">
              <a:latin typeface="Arial"/>
              <a:cs typeface="Arial"/>
            </a:endParaRPr>
          </a:p>
          <a:p>
            <a:r>
              <a:rPr lang="en-US" sz="1400" b="1" dirty="0" smtClean="0">
                <a:latin typeface="Arial"/>
                <a:cs typeface="Arial"/>
              </a:rPr>
              <a:t>We will need to capture the information in the table above within a Scratch “variable”!</a:t>
            </a:r>
          </a:p>
        </p:txBody>
      </p:sp>
    </p:spTree>
    <p:extLst>
      <p:ext uri="{BB962C8B-B14F-4D97-AF65-F5344CB8AC3E}">
        <p14:creationId xmlns:p14="http://schemas.microsoft.com/office/powerpoint/2010/main" val="255690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478422"/>
          </a:xfrm>
          <a:prstGeom prst="rect">
            <a:avLst/>
          </a:prstGeom>
          <a:noFill/>
        </p:spPr>
        <p:txBody>
          <a:bodyPr wrap="square" rtlCol="0">
            <a:spAutoFit/>
          </a:bodyPr>
          <a:lstStyle/>
          <a:p>
            <a:r>
              <a:rPr lang="en-US" sz="1400" b="1" dirty="0" smtClean="0">
                <a:latin typeface="Arial"/>
                <a:cs typeface="Arial"/>
              </a:rPr>
              <a:t>Brainstorming the Tile Game (continued)</a:t>
            </a:r>
          </a:p>
          <a:p>
            <a:endParaRPr lang="en-US" sz="1400" dirty="0" smtClean="0">
              <a:latin typeface="Arial"/>
              <a:cs typeface="Arial"/>
            </a:endParaRPr>
          </a:p>
          <a:p>
            <a:r>
              <a:rPr lang="en-US" sz="1400" b="1" dirty="0" smtClean="0">
                <a:latin typeface="Arial"/>
                <a:cs typeface="Arial"/>
              </a:rPr>
              <a:t>Scratch variables that we will need to create:</a:t>
            </a:r>
          </a:p>
          <a:p>
            <a:pPr marL="285750" indent="-285750">
              <a:buFontTx/>
              <a:buChar char="-"/>
            </a:pPr>
            <a:r>
              <a:rPr lang="en-US" sz="1400" dirty="0" smtClean="0">
                <a:latin typeface="Arial"/>
                <a:cs typeface="Arial"/>
              </a:rPr>
              <a:t>A list of adjacent positions that we discussed in the prior slide.  Scratch supports Lists variables.</a:t>
            </a:r>
          </a:p>
          <a:p>
            <a:pPr marL="285750" indent="-285750">
              <a:buFontTx/>
              <a:buChar char="-"/>
            </a:pPr>
            <a:r>
              <a:rPr lang="en-US" sz="1400" dirty="0" smtClean="0">
                <a:latin typeface="Arial"/>
                <a:cs typeface="Arial"/>
              </a:rPr>
              <a:t>A list of current game board positions of each of the Sprites (including the empty space Sprite).</a:t>
            </a:r>
          </a:p>
          <a:p>
            <a:pPr marL="285750" indent="-285750">
              <a:buFontTx/>
              <a:buChar char="-"/>
            </a:pPr>
            <a:r>
              <a:rPr lang="en-US" sz="1400" dirty="0" smtClean="0">
                <a:latin typeface="Arial"/>
                <a:cs typeface="Arial"/>
              </a:rPr>
              <a:t>In order to swap Sprites (as per our cat and dog work) we will need:</a:t>
            </a:r>
          </a:p>
          <a:p>
            <a:pPr marL="742950" lvl="1" indent="-285750">
              <a:buFontTx/>
              <a:buChar char="-"/>
            </a:pPr>
            <a:r>
              <a:rPr lang="en-US" sz="1400" dirty="0" smtClean="0">
                <a:latin typeface="Arial"/>
                <a:cs typeface="Arial"/>
              </a:rPr>
              <a:t>The X and Y Stage positions of the empty space Sprite.</a:t>
            </a:r>
          </a:p>
          <a:p>
            <a:pPr marL="742950" lvl="1" indent="-285750">
              <a:buFontTx/>
              <a:buChar char="-"/>
            </a:pPr>
            <a:r>
              <a:rPr lang="en-US" sz="1400" dirty="0" smtClean="0">
                <a:latin typeface="Arial"/>
                <a:cs typeface="Arial"/>
              </a:rPr>
              <a:t>The X and Y Stage positions of the selected (i.e. the “clicked on”) Sprite.</a:t>
            </a:r>
          </a:p>
          <a:p>
            <a:endParaRPr lang="en-US" sz="1400" dirty="0" smtClean="0">
              <a:latin typeface="Arial"/>
              <a:cs typeface="Arial"/>
            </a:endParaRPr>
          </a:p>
          <a:p>
            <a:r>
              <a:rPr lang="en-US" sz="1400" b="1" dirty="0" smtClean="0">
                <a:latin typeface="Arial"/>
                <a:cs typeface="Arial"/>
              </a:rPr>
              <a:t>Sprites that we need to create:</a:t>
            </a:r>
          </a:p>
          <a:p>
            <a:pPr marL="285750" indent="-285750">
              <a:buFontTx/>
              <a:buChar char="-"/>
            </a:pPr>
            <a:r>
              <a:rPr lang="en-US" sz="1400" dirty="0" smtClean="0">
                <a:latin typeface="Arial"/>
                <a:cs typeface="Arial"/>
              </a:rPr>
              <a:t>One Sprite per game board grid position (i.e. 9 sprites).  Scratch allows imported pictures to form Sprites, we will import 8 parts of an image and one “blank space” image as the empty space.</a:t>
            </a:r>
          </a:p>
          <a:p>
            <a:pPr marL="285750" indent="-285750">
              <a:buFontTx/>
              <a:buChar char="-"/>
            </a:pPr>
            <a:r>
              <a:rPr lang="en-US" sz="1400" dirty="0" smtClean="0">
                <a:latin typeface="Arial"/>
                <a:cs typeface="Arial"/>
              </a:rPr>
              <a:t>One of the 9 Sprites will be represented by the empty space (in other words we will only have 8 “face” Sprites and one “empty space” Sprite.)</a:t>
            </a:r>
          </a:p>
          <a:p>
            <a:pPr marL="285750" indent="-285750">
              <a:buFontTx/>
              <a:buChar char="-"/>
            </a:pPr>
            <a:endParaRPr lang="en-US" sz="1400" dirty="0">
              <a:latin typeface="Arial"/>
              <a:cs typeface="Arial"/>
            </a:endParaRPr>
          </a:p>
          <a:p>
            <a:r>
              <a:rPr lang="en-US" sz="1400" b="1" dirty="0" smtClean="0">
                <a:latin typeface="Arial"/>
                <a:cs typeface="Arial"/>
              </a:rPr>
              <a:t>Logic that the Sprites will require:</a:t>
            </a:r>
          </a:p>
          <a:p>
            <a:pPr marL="285750" indent="-285750">
              <a:buFontTx/>
              <a:buChar char="-"/>
            </a:pPr>
            <a:r>
              <a:rPr lang="en-US" sz="1400" dirty="0" smtClean="0">
                <a:latin typeface="Arial"/>
                <a:cs typeface="Arial"/>
              </a:rPr>
              <a:t>When clicked, determine if the selected Sprite is adjacent to the empty space Sprite.  We will use our “adjacent positions” list to determine this.</a:t>
            </a:r>
          </a:p>
          <a:p>
            <a:pPr marL="285750" indent="-285750">
              <a:buFontTx/>
              <a:buChar char="-"/>
            </a:pPr>
            <a:r>
              <a:rPr lang="en-US" sz="1400" dirty="0" smtClean="0">
                <a:latin typeface="Arial"/>
                <a:cs typeface="Arial"/>
              </a:rPr>
              <a:t>If the empty space Sprite is adjacent (i.e. is within the adjacent positions list for the selected Sprite’s game board grid position), then swap the positions of the selected Sprite and the empty space Sprite.</a:t>
            </a:r>
          </a:p>
          <a:p>
            <a:pPr marL="285750" indent="-285750">
              <a:buFontTx/>
              <a:buChar char="-"/>
            </a:pPr>
            <a:r>
              <a:rPr lang="en-US" sz="1400" dirty="0" smtClean="0">
                <a:latin typeface="Arial"/>
                <a:cs typeface="Arial"/>
              </a:rPr>
              <a:t>Update the list that contains the game board grid position of the two Sprites that moved..</a:t>
            </a:r>
          </a:p>
          <a:p>
            <a:pPr marL="285750" indent="-285750">
              <a:buFontTx/>
              <a:buChar char="-"/>
            </a:pPr>
            <a:endParaRPr lang="en-US" sz="1400" dirty="0">
              <a:latin typeface="Arial"/>
              <a:cs typeface="Arial"/>
            </a:endParaRPr>
          </a:p>
          <a:p>
            <a:pPr marL="285750" indent="-285750">
              <a:buFontTx/>
              <a:buChar char="-"/>
            </a:pPr>
            <a:endParaRPr lang="en-US" sz="1400" dirty="0" smtClean="0">
              <a:latin typeface="Arial"/>
              <a:cs typeface="Arial"/>
            </a:endParaRPr>
          </a:p>
          <a:p>
            <a:r>
              <a:rPr lang="en-US" sz="1400" b="1" dirty="0" smtClean="0">
                <a:latin typeface="Arial"/>
                <a:cs typeface="Arial"/>
              </a:rPr>
              <a:t>Now let’s start coding our game!</a:t>
            </a:r>
            <a:endParaRPr lang="en-US" sz="1400" b="1" dirty="0">
              <a:latin typeface="Arial"/>
              <a:cs typeface="Arial"/>
            </a:endParaRPr>
          </a:p>
        </p:txBody>
      </p:sp>
    </p:spTree>
    <p:extLst>
      <p:ext uri="{BB962C8B-B14F-4D97-AF65-F5344CB8AC3E}">
        <p14:creationId xmlns:p14="http://schemas.microsoft.com/office/powerpoint/2010/main" val="12005917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Coding the Tile Game in Scratch (60 minutes)</a:t>
            </a:r>
          </a:p>
          <a:p>
            <a:endParaRPr lang="en-US" sz="1400" dirty="0" smtClean="0">
              <a:latin typeface="Arial"/>
              <a:cs typeface="Arial"/>
            </a:endParaRPr>
          </a:p>
          <a:p>
            <a:r>
              <a:rPr lang="en-US" sz="1400" dirty="0" smtClean="0">
                <a:latin typeface="Arial"/>
                <a:cs typeface="Arial"/>
              </a:rPr>
              <a:t>Scratch menu items File New creates a new Scratch project.</a:t>
            </a:r>
          </a:p>
          <a:p>
            <a:r>
              <a:rPr lang="en-US" sz="1400" dirty="0" smtClean="0">
                <a:latin typeface="Arial"/>
                <a:cs typeface="Arial"/>
              </a:rPr>
              <a:t>Right click on the Cat Sprite and select delete from the right click menu</a:t>
            </a:r>
            <a:r>
              <a:rPr lang="en-US" sz="1400" dirty="0">
                <a:latin typeface="Arial"/>
                <a:cs typeface="Arial"/>
              </a:rPr>
              <a:t> </a:t>
            </a:r>
            <a:r>
              <a:rPr lang="en-US" sz="1400" dirty="0" smtClean="0">
                <a:latin typeface="Arial"/>
                <a:cs typeface="Arial"/>
              </a:rPr>
              <a:t>(we don’t need our cat!)</a:t>
            </a:r>
          </a:p>
          <a:p>
            <a:r>
              <a:rPr lang="en-US" sz="1400" dirty="0" smtClean="0">
                <a:latin typeface="Arial"/>
                <a:cs typeface="Arial"/>
              </a:rPr>
              <a:t>Click on the file folder tool to the right of New Sprite (see callout #1 below)</a:t>
            </a:r>
          </a:p>
          <a:p>
            <a:r>
              <a:rPr lang="en-US" sz="1400" dirty="0" smtClean="0">
                <a:latin typeface="Arial"/>
                <a:cs typeface="Arial"/>
              </a:rPr>
              <a:t>Browse in TILE-1 through TILE-8 and </a:t>
            </a:r>
            <a:r>
              <a:rPr lang="en-US" sz="1400" dirty="0" err="1" smtClean="0">
                <a:latin typeface="Arial"/>
                <a:cs typeface="Arial"/>
              </a:rPr>
              <a:t>BlankTile</a:t>
            </a:r>
            <a:r>
              <a:rPr lang="en-US" sz="1400" dirty="0" smtClean="0">
                <a:latin typeface="Arial"/>
                <a:cs typeface="Arial"/>
              </a:rPr>
              <a:t> files from </a:t>
            </a:r>
            <a:r>
              <a:rPr lang="en-US" sz="1400" u="sng" dirty="0" smtClean="0">
                <a:latin typeface="Arial"/>
                <a:cs typeface="Arial"/>
              </a:rPr>
              <a:t>the images folder </a:t>
            </a:r>
            <a:r>
              <a:rPr lang="en-US" sz="1400" dirty="0" smtClean="0">
                <a:latin typeface="Arial"/>
                <a:cs typeface="Arial"/>
              </a:rPr>
              <a:t>of the </a:t>
            </a:r>
            <a:r>
              <a:rPr lang="en-US" sz="1400" dirty="0" smtClean="0">
                <a:latin typeface="Arial"/>
                <a:cs typeface="Arial"/>
                <a:hlinkClick r:id="rId3"/>
              </a:rPr>
              <a:t>GitHub repository</a:t>
            </a:r>
            <a:r>
              <a:rPr lang="en-US" sz="1400" dirty="0" smtClean="0">
                <a:latin typeface="Arial"/>
                <a:cs typeface="Arial"/>
              </a:rPr>
              <a:t>.</a:t>
            </a:r>
          </a:p>
          <a:p>
            <a:r>
              <a:rPr lang="en-US" sz="1400" dirty="0" smtClean="0">
                <a:latin typeface="Arial"/>
                <a:cs typeface="Arial"/>
              </a:rPr>
              <a:t>Give your project a name as per callout #2 below.  Drag the tiles on the Stage as shown.</a:t>
            </a:r>
          </a:p>
        </p:txBody>
      </p:sp>
      <p:pic>
        <p:nvPicPr>
          <p:cNvPr id="2" name="Picture 1" descr="Screen Shot 2017-04-04 at 4.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325" y="2558971"/>
            <a:ext cx="4493290" cy="4148389"/>
          </a:xfrm>
          <a:prstGeom prst="rect">
            <a:avLst/>
          </a:prstGeom>
          <a:ln>
            <a:solidFill>
              <a:schemeClr val="tx1"/>
            </a:solidFill>
          </a:ln>
        </p:spPr>
      </p:pic>
    </p:spTree>
    <p:extLst>
      <p:ext uri="{BB962C8B-B14F-4D97-AF65-F5344CB8AC3E}">
        <p14:creationId xmlns:p14="http://schemas.microsoft.com/office/powerpoint/2010/main" val="26332847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smtClean="0">
              <a:latin typeface="Arial"/>
              <a:cs typeface="Arial"/>
            </a:endParaRPr>
          </a:p>
          <a:p>
            <a:r>
              <a:rPr lang="en-US" sz="1400" dirty="0" smtClean="0">
                <a:latin typeface="Arial"/>
                <a:cs typeface="Arial"/>
              </a:rPr>
              <a:t>Let’s create the variables or “data” we’ll need for this project.  From our previous work we know we will need to create two lists; one containing a list of the legal adjacent grid positions for the empty spaces, the other a listing of the current grid positions of our tiles.   We know we also need to create four variables, the X-position and Y-position of the empty space and the X-position and Y-position of our selected tile.  Click on the Data category within scripts to begin, the click on the </a:t>
            </a:r>
            <a:r>
              <a:rPr lang="en-US" sz="1400" b="1" dirty="0" smtClean="0">
                <a:latin typeface="Arial"/>
                <a:cs typeface="Arial"/>
              </a:rPr>
              <a:t>Make a List </a:t>
            </a:r>
            <a:r>
              <a:rPr lang="en-US" sz="1400" dirty="0" smtClean="0">
                <a:latin typeface="Arial"/>
                <a:cs typeface="Arial"/>
              </a:rPr>
              <a:t>button.</a:t>
            </a:r>
          </a:p>
        </p:txBody>
      </p:sp>
      <p:pic>
        <p:nvPicPr>
          <p:cNvPr id="5" name="Picture 4"/>
          <p:cNvPicPr>
            <a:picLocks noChangeAspect="1"/>
          </p:cNvPicPr>
          <p:nvPr/>
        </p:nvPicPr>
        <p:blipFill>
          <a:blip r:embed="rId3"/>
          <a:stretch>
            <a:fillRect/>
          </a:stretch>
        </p:blipFill>
        <p:spPr>
          <a:xfrm>
            <a:off x="383371" y="2558971"/>
            <a:ext cx="3754045" cy="4229047"/>
          </a:xfrm>
          <a:prstGeom prst="rect">
            <a:avLst/>
          </a:prstGeom>
          <a:ln>
            <a:solidFill>
              <a:schemeClr val="tx1"/>
            </a:solidFill>
          </a:ln>
        </p:spPr>
      </p:pic>
      <p:sp>
        <p:nvSpPr>
          <p:cNvPr id="9" name="TextBox 8"/>
          <p:cNvSpPr txBox="1"/>
          <p:nvPr/>
        </p:nvSpPr>
        <p:spPr>
          <a:xfrm>
            <a:off x="4304962" y="2561341"/>
            <a:ext cx="4404750" cy="1384995"/>
          </a:xfrm>
          <a:prstGeom prst="rect">
            <a:avLst/>
          </a:prstGeom>
          <a:noFill/>
        </p:spPr>
        <p:txBody>
          <a:bodyPr wrap="square" rtlCol="0">
            <a:spAutoFit/>
          </a:bodyPr>
          <a:lstStyle/>
          <a:p>
            <a:r>
              <a:rPr lang="en-US" sz="1400" dirty="0" smtClean="0">
                <a:latin typeface="Arial"/>
                <a:cs typeface="Arial"/>
              </a:rPr>
              <a:t>Let’s call the first of our new list variables “</a:t>
            </a:r>
            <a:r>
              <a:rPr lang="en-US" sz="1400" dirty="0" err="1" smtClean="0">
                <a:latin typeface="Arial"/>
                <a:cs typeface="Arial"/>
              </a:rPr>
              <a:t>CurrentPosition</a:t>
            </a:r>
            <a:r>
              <a:rPr lang="en-US" sz="1400" dirty="0" smtClean="0">
                <a:latin typeface="Arial"/>
                <a:cs typeface="Arial"/>
              </a:rPr>
              <a:t>”.  Each item within the list represents a tile face; item #1 corresponds to TILE-1, item #2 to TILE-2, etc.  We will reserve item #9 for the </a:t>
            </a:r>
            <a:r>
              <a:rPr lang="en-US" sz="1400" dirty="0" err="1" smtClean="0">
                <a:latin typeface="Arial"/>
                <a:cs typeface="Arial"/>
              </a:rPr>
              <a:t>BlankTile</a:t>
            </a:r>
            <a:r>
              <a:rPr lang="en-US" sz="1400" dirty="0" smtClean="0">
                <a:latin typeface="Arial"/>
                <a:cs typeface="Arial"/>
              </a:rPr>
              <a:t>.   Click on the plus sign at the bottom of the list variable created on the stage to enter the</a:t>
            </a:r>
          </a:p>
        </p:txBody>
      </p:sp>
      <p:pic>
        <p:nvPicPr>
          <p:cNvPr id="6" name="Picture 5"/>
          <p:cNvPicPr>
            <a:picLocks noChangeAspect="1"/>
          </p:cNvPicPr>
          <p:nvPr/>
        </p:nvPicPr>
        <p:blipFill>
          <a:blip r:embed="rId4"/>
          <a:stretch>
            <a:fillRect/>
          </a:stretch>
        </p:blipFill>
        <p:spPr>
          <a:xfrm>
            <a:off x="4448726" y="4006246"/>
            <a:ext cx="1980357" cy="2683064"/>
          </a:xfrm>
          <a:prstGeom prst="rect">
            <a:avLst/>
          </a:prstGeom>
          <a:ln>
            <a:solidFill>
              <a:schemeClr val="tx1"/>
            </a:solidFill>
          </a:ln>
        </p:spPr>
      </p:pic>
      <p:sp>
        <p:nvSpPr>
          <p:cNvPr id="11" name="TextBox 10"/>
          <p:cNvSpPr txBox="1"/>
          <p:nvPr/>
        </p:nvSpPr>
        <p:spPr>
          <a:xfrm>
            <a:off x="6507337" y="3914762"/>
            <a:ext cx="2070590" cy="2677656"/>
          </a:xfrm>
          <a:prstGeom prst="rect">
            <a:avLst/>
          </a:prstGeom>
          <a:noFill/>
        </p:spPr>
        <p:txBody>
          <a:bodyPr wrap="square" rtlCol="0">
            <a:spAutoFit/>
          </a:bodyPr>
          <a:lstStyle/>
          <a:p>
            <a:r>
              <a:rPr lang="en-US" sz="1400" dirty="0">
                <a:latin typeface="Arial"/>
                <a:cs typeface="Arial"/>
              </a:rPr>
              <a:t>v</a:t>
            </a:r>
            <a:r>
              <a:rPr lang="en-US" sz="1400" dirty="0" smtClean="0">
                <a:latin typeface="Arial"/>
                <a:cs typeface="Arial"/>
              </a:rPr>
              <a:t>alues.  Note that you can stretch the variable to display all nine values by dragging the bottom right of a list variable.</a:t>
            </a:r>
          </a:p>
          <a:p>
            <a:endParaRPr lang="en-US" sz="1400" dirty="0">
              <a:latin typeface="Arial"/>
              <a:cs typeface="Arial"/>
            </a:endParaRPr>
          </a:p>
          <a:p>
            <a:r>
              <a:rPr lang="en-US" sz="1400" dirty="0" smtClean="0">
                <a:latin typeface="Arial"/>
                <a:cs typeface="Arial"/>
              </a:rPr>
              <a:t>Since our tiles are currently arranged “in order” the values within </a:t>
            </a:r>
            <a:r>
              <a:rPr lang="en-US" sz="1400" dirty="0" err="1" smtClean="0">
                <a:latin typeface="Arial"/>
                <a:cs typeface="Arial"/>
              </a:rPr>
              <a:t>CurrentPosition</a:t>
            </a:r>
            <a:r>
              <a:rPr lang="en-US" sz="1400" dirty="0" smtClean="0">
                <a:latin typeface="Arial"/>
                <a:cs typeface="Arial"/>
              </a:rPr>
              <a:t> are in order as well.</a:t>
            </a:r>
          </a:p>
        </p:txBody>
      </p:sp>
    </p:spTree>
    <p:extLst>
      <p:ext uri="{BB962C8B-B14F-4D97-AF65-F5344CB8AC3E}">
        <p14:creationId xmlns:p14="http://schemas.microsoft.com/office/powerpoint/2010/main" val="1190176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954107"/>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In the same fashion, create an additional list variable </a:t>
            </a:r>
            <a:r>
              <a:rPr lang="en-US" sz="1400" dirty="0" err="1" smtClean="0">
                <a:latin typeface="Arial"/>
                <a:cs typeface="Arial"/>
              </a:rPr>
              <a:t>AdjacentPosition</a:t>
            </a:r>
            <a:r>
              <a:rPr lang="en-US" sz="1400" dirty="0" smtClean="0">
                <a:latin typeface="Arial"/>
                <a:cs typeface="Arial"/>
              </a:rPr>
              <a:t> and enter the “legal adjacent position” values we discussed previously.</a:t>
            </a:r>
          </a:p>
        </p:txBody>
      </p:sp>
      <p:pic>
        <p:nvPicPr>
          <p:cNvPr id="2" name="Picture 1"/>
          <p:cNvPicPr>
            <a:picLocks noChangeAspect="1"/>
          </p:cNvPicPr>
          <p:nvPr/>
        </p:nvPicPr>
        <p:blipFill>
          <a:blip r:embed="rId3"/>
          <a:stretch>
            <a:fillRect/>
          </a:stretch>
        </p:blipFill>
        <p:spPr>
          <a:xfrm>
            <a:off x="306127" y="1912640"/>
            <a:ext cx="4299211" cy="4299211"/>
          </a:xfrm>
          <a:prstGeom prst="rect">
            <a:avLst/>
          </a:prstGeom>
          <a:ln>
            <a:solidFill>
              <a:schemeClr val="tx1"/>
            </a:solidFill>
          </a:ln>
        </p:spPr>
      </p:pic>
      <p:sp>
        <p:nvSpPr>
          <p:cNvPr id="12" name="TextBox 11"/>
          <p:cNvSpPr txBox="1"/>
          <p:nvPr/>
        </p:nvSpPr>
        <p:spPr>
          <a:xfrm>
            <a:off x="4739250" y="1802072"/>
            <a:ext cx="3958482" cy="4401204"/>
          </a:xfrm>
          <a:prstGeom prst="rect">
            <a:avLst/>
          </a:prstGeom>
          <a:noFill/>
        </p:spPr>
        <p:txBody>
          <a:bodyPr wrap="square" rtlCol="0">
            <a:spAutoFit/>
          </a:bodyPr>
          <a:lstStyle/>
          <a:p>
            <a:r>
              <a:rPr lang="en-US" sz="1400" dirty="0" smtClean="0">
                <a:latin typeface="Arial"/>
                <a:cs typeface="Arial"/>
              </a:rPr>
              <a:t>Interpretation of the values in </a:t>
            </a:r>
            <a:r>
              <a:rPr lang="en-US" sz="1400" dirty="0" err="1" smtClean="0">
                <a:latin typeface="Arial"/>
                <a:cs typeface="Arial"/>
              </a:rPr>
              <a:t>AdjacentPosition</a:t>
            </a:r>
            <a:r>
              <a:rPr lang="en-US" sz="1400" dirty="0" smtClean="0">
                <a:latin typeface="Arial"/>
                <a:cs typeface="Arial"/>
              </a:rPr>
              <a:t>:  </a:t>
            </a:r>
          </a:p>
          <a:p>
            <a:endParaRPr lang="en-US" sz="1400" dirty="0">
              <a:latin typeface="Arial"/>
              <a:cs typeface="Arial"/>
            </a:endParaRPr>
          </a:p>
          <a:p>
            <a:r>
              <a:rPr lang="en-US" sz="1400" dirty="0" smtClean="0">
                <a:latin typeface="Arial"/>
                <a:cs typeface="Arial"/>
              </a:rPr>
              <a:t>Item #1’s values of 2 and 4 corresponds to the legal adjacent positions of the tile that is in position 1 of the game board grid.  Since we only have 9 game board grid positions, each of the legal adjacent positions is conveniently represented using a single digit.  </a:t>
            </a:r>
          </a:p>
          <a:p>
            <a:endParaRPr lang="en-US" sz="1400" dirty="0">
              <a:latin typeface="Arial"/>
              <a:cs typeface="Arial"/>
            </a:endParaRPr>
          </a:p>
          <a:p>
            <a:r>
              <a:rPr lang="en-US" sz="1400" dirty="0" smtClean="0">
                <a:latin typeface="Arial"/>
                <a:cs typeface="Arial"/>
              </a:rPr>
              <a:t>Our script logic will “loop over” the individual digits (e.g. 2 and then 4) within an item of the </a:t>
            </a:r>
            <a:r>
              <a:rPr lang="en-US" sz="1400" dirty="0" err="1" smtClean="0">
                <a:latin typeface="Arial"/>
                <a:cs typeface="Arial"/>
              </a:rPr>
              <a:t>AdjacentPosition</a:t>
            </a:r>
            <a:r>
              <a:rPr lang="en-US" sz="1400" dirty="0" smtClean="0">
                <a:latin typeface="Arial"/>
                <a:cs typeface="Arial"/>
              </a:rPr>
              <a:t> list to determine if the empty space current resides within one of the game board grid adjacent positions. (this will be come more apparent as we build and review our script.)</a:t>
            </a:r>
          </a:p>
          <a:p>
            <a:endParaRPr lang="en-US" sz="1400" dirty="0">
              <a:latin typeface="Arial"/>
              <a:cs typeface="Arial"/>
            </a:endParaRPr>
          </a:p>
          <a:p>
            <a:r>
              <a:rPr lang="en-US" sz="1400" dirty="0" smtClean="0">
                <a:latin typeface="Arial"/>
                <a:cs typeface="Arial"/>
              </a:rPr>
              <a:t>You can “uncheck” the boxes for the </a:t>
            </a:r>
            <a:r>
              <a:rPr lang="en-US" sz="1400" dirty="0" err="1" smtClean="0">
                <a:latin typeface="Arial"/>
                <a:cs typeface="Arial"/>
              </a:rPr>
              <a:t>CurrentPosition</a:t>
            </a:r>
            <a:r>
              <a:rPr lang="en-US" sz="1400" dirty="0" smtClean="0">
                <a:latin typeface="Arial"/>
                <a:cs typeface="Arial"/>
              </a:rPr>
              <a:t> and </a:t>
            </a:r>
            <a:r>
              <a:rPr lang="en-US" sz="1400" dirty="0" err="1" smtClean="0">
                <a:latin typeface="Arial"/>
                <a:cs typeface="Arial"/>
              </a:rPr>
              <a:t>AdjacentPosition</a:t>
            </a:r>
            <a:r>
              <a:rPr lang="en-US" sz="1400" dirty="0" smtClean="0">
                <a:latin typeface="Arial"/>
                <a:cs typeface="Arial"/>
              </a:rPr>
              <a:t> variables once you verify they appear as show here.</a:t>
            </a:r>
          </a:p>
        </p:txBody>
      </p:sp>
    </p:spTree>
    <p:extLst>
      <p:ext uri="{BB962C8B-B14F-4D97-AF65-F5344CB8AC3E}">
        <p14:creationId xmlns:p14="http://schemas.microsoft.com/office/powerpoint/2010/main" val="4939917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5109090"/>
          </a:xfrm>
          <a:prstGeom prst="rect">
            <a:avLst/>
          </a:prstGeom>
          <a:noFill/>
        </p:spPr>
        <p:txBody>
          <a:bodyPr wrap="square" rtlCol="0">
            <a:spAutoFit/>
          </a:bodyPr>
          <a:lstStyle/>
          <a:p>
            <a:r>
              <a:rPr lang="en-US" sz="1600" b="1" u="sng" dirty="0" smtClean="0">
                <a:latin typeface="Arial"/>
                <a:cs typeface="Arial"/>
              </a:rPr>
              <a:t>OPTIONAL FUN STEP</a:t>
            </a:r>
            <a:r>
              <a:rPr lang="en-US" sz="1400" b="1" u="sng" dirty="0" smtClean="0">
                <a:latin typeface="Arial"/>
                <a:cs typeface="Arial"/>
              </a:rPr>
              <a:t>:</a:t>
            </a:r>
            <a:r>
              <a:rPr lang="en-US" sz="1400" b="1" dirty="0" smtClean="0">
                <a:latin typeface="Arial"/>
                <a:cs typeface="Arial"/>
              </a:rPr>
              <a:t> How to use your own picture as the face of the tile puzzle  (20 minutes)</a:t>
            </a:r>
            <a:endParaRPr lang="en-US" sz="1400" dirty="0" smtClean="0">
              <a:latin typeface="Arial"/>
              <a:cs typeface="Arial"/>
            </a:endParaRPr>
          </a:p>
          <a:p>
            <a:pPr marL="342900" indent="-342900">
              <a:buAutoNum type="arabicParenR"/>
            </a:pPr>
            <a:r>
              <a:rPr lang="en-US" sz="1400" dirty="0" smtClean="0">
                <a:latin typeface="Arial"/>
                <a:cs typeface="Arial"/>
              </a:rPr>
              <a:t>Use your phone (tested with iPhone) to take a picture of your face.  Try to fill the frame as completely as possible as per the example image on this page.  </a:t>
            </a:r>
            <a:r>
              <a:rPr lang="en-US" sz="1400" b="1" dirty="0" smtClean="0">
                <a:latin typeface="Arial"/>
                <a:cs typeface="Arial"/>
              </a:rPr>
              <a:t>* IMPORTANT * </a:t>
            </a:r>
            <a:r>
              <a:rPr lang="en-US" sz="1400" dirty="0" smtClean="0">
                <a:latin typeface="Arial"/>
                <a:cs typeface="Arial"/>
              </a:rPr>
              <a:t>take the picture in landscape mode which has a 4:3 aspect ratio.</a:t>
            </a:r>
          </a:p>
          <a:p>
            <a:pPr marL="342900" indent="-342900">
              <a:buAutoNum type="arabicParenR"/>
            </a:pPr>
            <a:endParaRPr lang="en-US" sz="1400" dirty="0" smtClean="0">
              <a:latin typeface="Arial"/>
              <a:cs typeface="Arial"/>
            </a:endParaRPr>
          </a:p>
          <a:p>
            <a:pPr marL="342900" indent="-342900">
              <a:buAutoNum type="arabicParenR"/>
            </a:pPr>
            <a:endParaRPr lang="en-US" sz="1400" dirty="0">
              <a:latin typeface="Arial"/>
              <a:cs typeface="Arial"/>
            </a:endParaRPr>
          </a:p>
          <a:p>
            <a:pPr marL="342900" indent="-342900">
              <a:buAutoNum type="arabicParenR"/>
            </a:pPr>
            <a:endParaRPr lang="en-US" sz="1400" dirty="0" smtClean="0">
              <a:latin typeface="Arial"/>
              <a:cs typeface="Arial"/>
            </a:endParaRPr>
          </a:p>
          <a:p>
            <a:pPr marL="342900" indent="-342900">
              <a:buAutoNum type="arabicParenR"/>
            </a:pPr>
            <a:endParaRPr lang="en-US" sz="1400" dirty="0">
              <a:latin typeface="Arial"/>
              <a:cs typeface="Arial"/>
            </a:endParaRPr>
          </a:p>
          <a:p>
            <a:endParaRPr lang="en-US" sz="1400" dirty="0">
              <a:latin typeface="Arial"/>
              <a:cs typeface="Arial"/>
            </a:endParaRPr>
          </a:p>
          <a:p>
            <a:pPr marL="342900" indent="-342900">
              <a:buAutoNum type="arabicParenR"/>
            </a:pPr>
            <a:endParaRPr lang="en-US" sz="1400" dirty="0" smtClean="0">
              <a:latin typeface="Arial"/>
              <a:cs typeface="Arial"/>
            </a:endParaRPr>
          </a:p>
          <a:p>
            <a:pPr marL="342900" indent="-342900">
              <a:buAutoNum type="arabicParenR"/>
            </a:pPr>
            <a:r>
              <a:rPr lang="en-US" sz="1400" dirty="0" smtClean="0">
                <a:latin typeface="Arial"/>
                <a:cs typeface="Arial"/>
              </a:rPr>
              <a:t>A python script “</a:t>
            </a:r>
            <a:r>
              <a:rPr lang="en-US" sz="1400" dirty="0" err="1" smtClean="0">
                <a:latin typeface="Arial"/>
                <a:cs typeface="Arial"/>
              </a:rPr>
              <a:t>SplitImageIntoTiles.py</a:t>
            </a:r>
            <a:r>
              <a:rPr lang="en-US" sz="1400" dirty="0" smtClean="0">
                <a:latin typeface="Arial"/>
                <a:cs typeface="Arial"/>
              </a:rPr>
              <a:t>” is included within this workshop’s </a:t>
            </a:r>
            <a:r>
              <a:rPr lang="en-US" sz="1400" dirty="0" smtClean="0">
                <a:latin typeface="Arial"/>
                <a:cs typeface="Arial"/>
                <a:hlinkClick r:id="rId3"/>
              </a:rPr>
              <a:t>GitHub repository </a:t>
            </a:r>
            <a:r>
              <a:rPr lang="en-US" sz="1400" dirty="0" smtClean="0">
                <a:latin typeface="Arial"/>
                <a:cs typeface="Arial"/>
              </a:rPr>
              <a:t>.  This script will appropriately resize the photo image for Scratch and split it into 9 tiles.  A  “blank” or empty tile (TILE-</a:t>
            </a:r>
            <a:r>
              <a:rPr lang="en-US" sz="1400" dirty="0" err="1" smtClean="0">
                <a:latin typeface="Arial"/>
                <a:cs typeface="Arial"/>
              </a:rPr>
              <a:t>BLANK.jpg</a:t>
            </a:r>
            <a:r>
              <a:rPr lang="en-US" sz="1400" dirty="0" smtClean="0">
                <a:latin typeface="Arial"/>
                <a:cs typeface="Arial"/>
              </a:rPr>
              <a:t>) of the appropriate size is included within the images folder of the </a:t>
            </a:r>
            <a:r>
              <a:rPr lang="en-US" sz="1400" dirty="0" err="1" smtClean="0">
                <a:latin typeface="Arial"/>
                <a:cs typeface="Arial"/>
              </a:rPr>
              <a:t>GitHub</a:t>
            </a:r>
            <a:r>
              <a:rPr lang="en-US" sz="1400" dirty="0" smtClean="0">
                <a:latin typeface="Arial"/>
                <a:cs typeface="Arial"/>
              </a:rPr>
              <a:t> repository.  Note the instructions with </a:t>
            </a:r>
            <a:r>
              <a:rPr lang="en-US" sz="1400" dirty="0" err="1" smtClean="0">
                <a:latin typeface="Arial"/>
                <a:cs typeface="Arial"/>
              </a:rPr>
              <a:t>GitHub</a:t>
            </a:r>
            <a:r>
              <a:rPr lang="en-US" sz="1400" dirty="0" smtClean="0">
                <a:latin typeface="Arial"/>
                <a:cs typeface="Arial"/>
              </a:rPr>
              <a:t> repository’s readme file regarding the installation of the Python pillow module which the </a:t>
            </a:r>
            <a:r>
              <a:rPr lang="en-US" sz="1400" dirty="0" err="1" smtClean="0">
                <a:latin typeface="Arial"/>
                <a:cs typeface="Arial"/>
              </a:rPr>
              <a:t>SplitImageIntoTiles.py</a:t>
            </a:r>
            <a:r>
              <a:rPr lang="en-US" sz="1400" dirty="0" smtClean="0">
                <a:latin typeface="Arial"/>
                <a:cs typeface="Arial"/>
              </a:rPr>
              <a:t> script requires.</a:t>
            </a:r>
          </a:p>
          <a:p>
            <a:endParaRPr lang="en-US" sz="1400" dirty="0" smtClean="0">
              <a:latin typeface="Arial"/>
              <a:cs typeface="Arial"/>
            </a:endParaRPr>
          </a:p>
          <a:p>
            <a:pPr marL="342900" indent="-342900">
              <a:buAutoNum type="arabicParenR"/>
            </a:pPr>
            <a:r>
              <a:rPr lang="en-US" sz="1400" dirty="0" smtClean="0">
                <a:latin typeface="Arial"/>
                <a:cs typeface="Arial"/>
              </a:rPr>
              <a:t>Edit the python script and read the comments at the top of the script.   Replace the reference of variable “</a:t>
            </a:r>
            <a:r>
              <a:rPr lang="en-US" sz="1400" dirty="0" err="1" smtClean="0">
                <a:latin typeface="Arial"/>
                <a:cs typeface="Arial"/>
              </a:rPr>
              <a:t>infile</a:t>
            </a:r>
            <a:r>
              <a:rPr lang="en-US" sz="1400" dirty="0" smtClean="0">
                <a:latin typeface="Arial"/>
                <a:cs typeface="Arial"/>
              </a:rPr>
              <a:t>” within the script with the location of the picture file from your phone.</a:t>
            </a:r>
          </a:p>
          <a:p>
            <a:endParaRPr lang="en-US" sz="1400" dirty="0" smtClean="0">
              <a:latin typeface="Arial"/>
              <a:cs typeface="Arial"/>
            </a:endParaRPr>
          </a:p>
          <a:p>
            <a:pPr marL="342900" indent="-342900">
              <a:buAutoNum type="arabicParenR"/>
            </a:pPr>
            <a:r>
              <a:rPr lang="en-US" sz="1400" dirty="0" smtClean="0">
                <a:latin typeface="Arial"/>
                <a:cs typeface="Arial"/>
              </a:rPr>
              <a:t>Run the script and verify that 9 tile files (e.g. TILE-1.jpg – TILE-9.jpg) were created.  Record the folder containing these files (or alternatively move them to a convenient folder) as you will be browsing these files into the Scratch project.</a:t>
            </a:r>
            <a:endParaRPr lang="en-US" sz="1400" dirty="0">
              <a:latin typeface="Arial"/>
              <a:cs typeface="Arial"/>
            </a:endParaRPr>
          </a:p>
        </p:txBody>
      </p:sp>
      <p:pic>
        <p:nvPicPr>
          <p:cNvPr id="2" name="Picture 1" descr="brad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242" y="1933790"/>
            <a:ext cx="1655132" cy="1241349"/>
          </a:xfrm>
          <a:prstGeom prst="rect">
            <a:avLst/>
          </a:prstGeom>
          <a:ln>
            <a:solidFill>
              <a:schemeClr val="tx1"/>
            </a:solidFill>
          </a:ln>
        </p:spPr>
      </p:pic>
    </p:spTree>
    <p:extLst>
      <p:ext uri="{BB962C8B-B14F-4D97-AF65-F5344CB8AC3E}">
        <p14:creationId xmlns:p14="http://schemas.microsoft.com/office/powerpoint/2010/main" val="13506040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954107"/>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smtClean="0">
              <a:latin typeface="Arial"/>
              <a:cs typeface="Arial"/>
            </a:endParaRPr>
          </a:p>
          <a:p>
            <a:r>
              <a:rPr lang="en-US" sz="1400" dirty="0" smtClean="0">
                <a:latin typeface="Arial"/>
                <a:cs typeface="Arial"/>
              </a:rPr>
              <a:t>Create the other four variables we noted earlier using the Make Variable button.  You can uncheck the checkmarks ahead of these variables so they do not display on the Stage.</a:t>
            </a:r>
          </a:p>
        </p:txBody>
      </p:sp>
      <p:pic>
        <p:nvPicPr>
          <p:cNvPr id="5" name="Picture 4"/>
          <p:cNvPicPr>
            <a:picLocks noChangeAspect="1"/>
          </p:cNvPicPr>
          <p:nvPr/>
        </p:nvPicPr>
        <p:blipFill>
          <a:blip r:embed="rId3"/>
          <a:stretch>
            <a:fillRect/>
          </a:stretch>
        </p:blipFill>
        <p:spPr>
          <a:xfrm>
            <a:off x="390733" y="2044438"/>
            <a:ext cx="3208277" cy="3971084"/>
          </a:xfrm>
          <a:prstGeom prst="rect">
            <a:avLst/>
          </a:prstGeom>
          <a:ln>
            <a:solidFill>
              <a:schemeClr val="tx1"/>
            </a:solidFill>
          </a:ln>
        </p:spPr>
      </p:pic>
      <p:sp>
        <p:nvSpPr>
          <p:cNvPr id="11" name="TextBox 10"/>
          <p:cNvSpPr txBox="1"/>
          <p:nvPr/>
        </p:nvSpPr>
        <p:spPr>
          <a:xfrm>
            <a:off x="3732899" y="1929445"/>
            <a:ext cx="4845027" cy="4401204"/>
          </a:xfrm>
          <a:prstGeom prst="rect">
            <a:avLst/>
          </a:prstGeom>
          <a:noFill/>
        </p:spPr>
        <p:txBody>
          <a:bodyPr wrap="square" rtlCol="0">
            <a:spAutoFit/>
          </a:bodyPr>
          <a:lstStyle/>
          <a:p>
            <a:r>
              <a:rPr lang="en-US" sz="1400" dirty="0" smtClean="0">
                <a:latin typeface="Arial"/>
                <a:cs typeface="Arial"/>
              </a:rPr>
              <a:t>Now let’s get started on our script!  Be sure that TILE-1 is selected beneath the stage, click on TILE-1 so that it appears highlighted.   You’ll note that the scripting block for TILE-1 is empty.   </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talk this through!  When TILE-1 is selected (clicked) we want to store the current X and Y position of the tile within the </a:t>
            </a:r>
            <a:r>
              <a:rPr lang="en-US" sz="1400" dirty="0" err="1" smtClean="0">
                <a:latin typeface="Arial"/>
                <a:cs typeface="Arial"/>
              </a:rPr>
              <a:t>x_selected</a:t>
            </a:r>
            <a:r>
              <a:rPr lang="en-US" sz="1400" dirty="0" smtClean="0">
                <a:latin typeface="Arial"/>
                <a:cs typeface="Arial"/>
              </a:rPr>
              <a:t> and </a:t>
            </a:r>
            <a:r>
              <a:rPr lang="en-US" sz="1400" dirty="0" err="1" smtClean="0">
                <a:latin typeface="Arial"/>
                <a:cs typeface="Arial"/>
              </a:rPr>
              <a:t>y_selected</a:t>
            </a:r>
            <a:r>
              <a:rPr lang="en-US" sz="1400" dirty="0" smtClean="0">
                <a:latin typeface="Arial"/>
                <a:cs typeface="Arial"/>
              </a:rPr>
              <a:t> variables.  We also want to store the current empty space tile’s position within the </a:t>
            </a:r>
            <a:r>
              <a:rPr lang="en-US" sz="1400" dirty="0" err="1" smtClean="0">
                <a:latin typeface="Arial"/>
                <a:cs typeface="Arial"/>
              </a:rPr>
              <a:t>x_empty</a:t>
            </a:r>
            <a:r>
              <a:rPr lang="en-US" sz="1400" dirty="0" smtClean="0">
                <a:latin typeface="Arial"/>
                <a:cs typeface="Arial"/>
              </a:rPr>
              <a:t> and </a:t>
            </a:r>
            <a:r>
              <a:rPr lang="en-US" sz="1400" dirty="0" err="1" smtClean="0">
                <a:latin typeface="Arial"/>
                <a:cs typeface="Arial"/>
              </a:rPr>
              <a:t>y_empty</a:t>
            </a:r>
            <a:r>
              <a:rPr lang="en-US" sz="1400" dirty="0" smtClean="0">
                <a:latin typeface="Arial"/>
                <a:cs typeface="Arial"/>
              </a:rPr>
              <a:t> variables.   These variables will facilitate our ability to swap the positions of TILE-1 and the empty space tile.</a:t>
            </a:r>
          </a:p>
          <a:p>
            <a:endParaRPr lang="en-US" sz="1400" dirty="0">
              <a:latin typeface="Arial"/>
              <a:cs typeface="Arial"/>
            </a:endParaRPr>
          </a:p>
          <a:p>
            <a:r>
              <a:rPr lang="en-US" sz="1400" dirty="0" smtClean="0">
                <a:latin typeface="Arial"/>
                <a:cs typeface="Arial"/>
              </a:rPr>
              <a:t>After swapping, we will then need to update the </a:t>
            </a:r>
            <a:r>
              <a:rPr lang="en-US" sz="1400" dirty="0" err="1" smtClean="0">
                <a:latin typeface="Arial"/>
                <a:cs typeface="Arial"/>
              </a:rPr>
              <a:t>CurrentPosition</a:t>
            </a:r>
            <a:r>
              <a:rPr lang="en-US" sz="1400" dirty="0" smtClean="0">
                <a:latin typeface="Arial"/>
                <a:cs typeface="Arial"/>
              </a:rPr>
              <a:t> list variable with the new game board grid positions of TILE-1 and the empty space tile. TILE-1’s current game board grid position will be always be stored in item 1 of </a:t>
            </a:r>
            <a:r>
              <a:rPr lang="en-US" sz="1400" dirty="0" err="1" smtClean="0">
                <a:latin typeface="Arial"/>
                <a:cs typeface="Arial"/>
              </a:rPr>
              <a:t>CurrentPosition</a:t>
            </a:r>
            <a:r>
              <a:rPr lang="en-US" sz="1400" dirty="0" smtClean="0">
                <a:latin typeface="Arial"/>
                <a:cs typeface="Arial"/>
              </a:rPr>
              <a:t>, and similarly, the empty space (i.e. </a:t>
            </a:r>
            <a:r>
              <a:rPr lang="en-US" sz="1400" dirty="0" err="1" smtClean="0">
                <a:latin typeface="Arial"/>
                <a:cs typeface="Arial"/>
              </a:rPr>
              <a:t>BlankTile</a:t>
            </a:r>
            <a:r>
              <a:rPr lang="en-US" sz="1400" dirty="0" smtClean="0">
                <a:latin typeface="Arial"/>
                <a:cs typeface="Arial"/>
              </a:rPr>
              <a:t>) game board grid position will always be stored within item 9 of the </a:t>
            </a:r>
            <a:r>
              <a:rPr lang="en-US" sz="1400" dirty="0" err="1" smtClean="0">
                <a:latin typeface="Arial"/>
                <a:cs typeface="Arial"/>
              </a:rPr>
              <a:t>CurrentPosition</a:t>
            </a:r>
            <a:r>
              <a:rPr lang="en-US" sz="1400" dirty="0" smtClean="0">
                <a:latin typeface="Arial"/>
                <a:cs typeface="Arial"/>
              </a:rPr>
              <a:t> list variable.</a:t>
            </a:r>
            <a:endParaRPr lang="en-US" sz="1400" dirty="0">
              <a:latin typeface="Arial"/>
              <a:cs typeface="Arial"/>
            </a:endParaRPr>
          </a:p>
        </p:txBody>
      </p:sp>
    </p:spTree>
    <p:extLst>
      <p:ext uri="{BB962C8B-B14F-4D97-AF65-F5344CB8AC3E}">
        <p14:creationId xmlns:p14="http://schemas.microsoft.com/office/powerpoint/2010/main" val="16954686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462213"/>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Our TILE-1 script starts with the Event category block “when this sprite is clicked”, followed by setting the variables we just discussed, using the Data category “set variable to” block, the Motion category x position and y position blocks, and the Sensing category’s “position of sprite” block to keep track of our empty space Sprite </a:t>
            </a:r>
            <a:r>
              <a:rPr lang="en-US" sz="1400" dirty="0" err="1" smtClean="0">
                <a:latin typeface="Arial"/>
                <a:cs typeface="Arial"/>
              </a:rPr>
              <a:t>BlankTile</a:t>
            </a:r>
            <a:r>
              <a:rPr lang="en-US" sz="1400" dirty="0" smtClean="0">
                <a:latin typeface="Arial"/>
                <a:cs typeface="Arial"/>
              </a:rPr>
              <a:t>.</a:t>
            </a:r>
          </a:p>
          <a:p>
            <a:endParaRPr lang="en-US" sz="1400" dirty="0">
              <a:latin typeface="Arial"/>
              <a:cs typeface="Arial"/>
            </a:endParaRPr>
          </a:p>
          <a:p>
            <a:r>
              <a:rPr lang="en-US" sz="1400" dirty="0" smtClean="0">
                <a:latin typeface="Arial"/>
                <a:cs typeface="Arial"/>
              </a:rPr>
              <a:t>We obtain the legal adjacent positions for TILE-1’s current position  from the Adjacent position block.  For convenience, let’s create an additional variable </a:t>
            </a:r>
            <a:r>
              <a:rPr lang="en-US" sz="1400" dirty="0" err="1" smtClean="0">
                <a:latin typeface="Arial"/>
                <a:cs typeface="Arial"/>
              </a:rPr>
              <a:t>TestAdjacent</a:t>
            </a:r>
            <a:r>
              <a:rPr lang="en-US" sz="1400" dirty="0" smtClean="0">
                <a:latin typeface="Arial"/>
                <a:cs typeface="Arial"/>
              </a:rPr>
              <a:t> to hold the digits associated with legal adjacent positions of the game board grid position TILE-1 is currently occupying.  Let’s also create another variable named </a:t>
            </a:r>
            <a:r>
              <a:rPr lang="en-US" sz="1400" dirty="0" err="1" smtClean="0">
                <a:latin typeface="Arial"/>
                <a:cs typeface="Arial"/>
              </a:rPr>
              <a:t>SpritePosition</a:t>
            </a:r>
            <a:r>
              <a:rPr lang="en-US" sz="1400" dirty="0">
                <a:latin typeface="Arial"/>
                <a:cs typeface="Arial"/>
              </a:rPr>
              <a:t> </a:t>
            </a:r>
            <a:r>
              <a:rPr lang="en-US" sz="1400" dirty="0" smtClean="0">
                <a:latin typeface="Arial"/>
                <a:cs typeface="Arial"/>
              </a:rPr>
              <a:t>to represent the current game board grid position of TILE-1.</a:t>
            </a:r>
          </a:p>
        </p:txBody>
      </p:sp>
      <p:pic>
        <p:nvPicPr>
          <p:cNvPr id="2" name="Picture 1"/>
          <p:cNvPicPr>
            <a:picLocks noChangeAspect="1"/>
          </p:cNvPicPr>
          <p:nvPr/>
        </p:nvPicPr>
        <p:blipFill>
          <a:blip r:embed="rId3"/>
          <a:stretch>
            <a:fillRect/>
          </a:stretch>
        </p:blipFill>
        <p:spPr>
          <a:xfrm>
            <a:off x="650333" y="3414773"/>
            <a:ext cx="7792533" cy="3292974"/>
          </a:xfrm>
          <a:prstGeom prst="rect">
            <a:avLst/>
          </a:prstGeom>
          <a:ln>
            <a:solidFill>
              <a:schemeClr val="tx1"/>
            </a:solidFill>
          </a:ln>
        </p:spPr>
      </p:pic>
      <p:sp>
        <p:nvSpPr>
          <p:cNvPr id="6" name="Rounded Rectangular Callout 5"/>
          <p:cNvSpPr/>
          <p:nvPr/>
        </p:nvSpPr>
        <p:spPr>
          <a:xfrm>
            <a:off x="5235412" y="3615463"/>
            <a:ext cx="2240325" cy="776562"/>
          </a:xfrm>
          <a:prstGeom prst="wedgeRoundRectCallout">
            <a:avLst>
              <a:gd name="adj1" fmla="val -111694"/>
              <a:gd name="adj2" fmla="val 242436"/>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Item #1 of list </a:t>
            </a:r>
            <a:r>
              <a:rPr lang="en-US" sz="1200" dirty="0" err="1" smtClean="0">
                <a:solidFill>
                  <a:schemeClr val="tx1"/>
                </a:solidFill>
                <a:latin typeface="Arial"/>
                <a:cs typeface="Arial"/>
              </a:rPr>
              <a:t>CurrentPosition</a:t>
            </a:r>
            <a:r>
              <a:rPr lang="en-US" sz="1200" dirty="0" smtClean="0">
                <a:solidFill>
                  <a:schemeClr val="tx1"/>
                </a:solidFill>
                <a:latin typeface="Arial"/>
                <a:cs typeface="Arial"/>
              </a:rPr>
              <a:t> contains TILE-1’s current game board grid position.</a:t>
            </a:r>
            <a:endParaRPr lang="en-US" sz="1200" dirty="0">
              <a:solidFill>
                <a:schemeClr val="tx1"/>
              </a:solidFill>
              <a:latin typeface="Arial"/>
              <a:cs typeface="Arial"/>
            </a:endParaRPr>
          </a:p>
        </p:txBody>
      </p:sp>
      <p:sp>
        <p:nvSpPr>
          <p:cNvPr id="12" name="Rounded Rectangular Callout 11"/>
          <p:cNvSpPr/>
          <p:nvPr/>
        </p:nvSpPr>
        <p:spPr>
          <a:xfrm>
            <a:off x="6625129" y="4712168"/>
            <a:ext cx="2240325" cy="1074972"/>
          </a:xfrm>
          <a:prstGeom prst="wedgeRoundRectCallout">
            <a:avLst>
              <a:gd name="adj1" fmla="val -129340"/>
              <a:gd name="adj2" fmla="val 96789"/>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TILE-1’s current game board position item within list </a:t>
            </a:r>
            <a:r>
              <a:rPr lang="en-US" sz="1200" dirty="0" err="1" smtClean="0">
                <a:solidFill>
                  <a:schemeClr val="tx1"/>
                </a:solidFill>
                <a:latin typeface="Arial"/>
                <a:cs typeface="Arial"/>
              </a:rPr>
              <a:t>AdjacentPosition</a:t>
            </a:r>
            <a:r>
              <a:rPr lang="en-US" sz="1200" dirty="0" smtClean="0">
                <a:solidFill>
                  <a:schemeClr val="tx1"/>
                </a:solidFill>
                <a:latin typeface="Arial"/>
                <a:cs typeface="Arial"/>
              </a:rPr>
              <a:t> holds the legal adjacent positions for this game board position.</a:t>
            </a:r>
            <a:endParaRPr lang="en-US" sz="1200" dirty="0">
              <a:solidFill>
                <a:schemeClr val="tx1"/>
              </a:solidFill>
              <a:latin typeface="Arial"/>
              <a:cs typeface="Arial"/>
            </a:endParaRPr>
          </a:p>
        </p:txBody>
      </p:sp>
    </p:spTree>
    <p:extLst>
      <p:ext uri="{BB962C8B-B14F-4D97-AF65-F5344CB8AC3E}">
        <p14:creationId xmlns:p14="http://schemas.microsoft.com/office/powerpoint/2010/main" val="35945757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790785"/>
            <a:ext cx="8295019" cy="3108544"/>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Now let’s implement the “logic” for swapping our selected tile (here TILE-1) Sprite and the empty space Sprite.  We create the additional new variable “</a:t>
            </a:r>
            <a:r>
              <a:rPr lang="en-US" sz="1400" dirty="0" err="1" smtClean="0">
                <a:latin typeface="Arial"/>
                <a:cs typeface="Arial"/>
              </a:rPr>
              <a:t>i</a:t>
            </a:r>
            <a:r>
              <a:rPr lang="en-US" sz="1400" dirty="0" smtClean="0">
                <a:latin typeface="Arial"/>
                <a:cs typeface="Arial"/>
              </a:rPr>
              <a:t>” to represent the individual digits within the </a:t>
            </a:r>
            <a:r>
              <a:rPr lang="en-US" sz="1400" dirty="0" err="1" smtClean="0">
                <a:latin typeface="Arial"/>
                <a:cs typeface="Arial"/>
              </a:rPr>
              <a:t>TestAdjacent</a:t>
            </a:r>
            <a:r>
              <a:rPr lang="en-US" sz="1400" dirty="0" smtClean="0">
                <a:latin typeface="Arial"/>
                <a:cs typeface="Arial"/>
              </a:rPr>
              <a:t> variable.  Using the Control category repeat block, we “loop over” each of the individual digits within the </a:t>
            </a:r>
            <a:r>
              <a:rPr lang="en-US" sz="1400" dirty="0" err="1" smtClean="0">
                <a:latin typeface="Arial"/>
                <a:cs typeface="Arial"/>
              </a:rPr>
              <a:t>TestAdjacent</a:t>
            </a:r>
            <a:r>
              <a:rPr lang="en-US" sz="1400" dirty="0" smtClean="0">
                <a:latin typeface="Arial"/>
                <a:cs typeface="Arial"/>
              </a:rPr>
              <a:t> variable, testing each individual digit, represented by variable “</a:t>
            </a:r>
            <a:r>
              <a:rPr lang="en-US" sz="1400" dirty="0" err="1" smtClean="0">
                <a:latin typeface="Arial"/>
                <a:cs typeface="Arial"/>
              </a:rPr>
              <a:t>i</a:t>
            </a:r>
            <a:r>
              <a:rPr lang="en-US" sz="1400" dirty="0" smtClean="0">
                <a:latin typeface="Arial"/>
                <a:cs typeface="Arial"/>
              </a:rPr>
              <a:t>”, by way of the Control category “if” block. </a:t>
            </a:r>
          </a:p>
          <a:p>
            <a:endParaRPr lang="en-US" sz="1400" dirty="0">
              <a:latin typeface="Arial"/>
              <a:cs typeface="Arial"/>
            </a:endParaRPr>
          </a:p>
          <a:p>
            <a:r>
              <a:rPr lang="en-US" sz="1400" dirty="0" smtClean="0">
                <a:latin typeface="Arial"/>
                <a:cs typeface="Arial"/>
              </a:rPr>
              <a:t>If the currently selected (i.e. the “</a:t>
            </a:r>
            <a:r>
              <a:rPr lang="en-US" sz="1400" dirty="0" err="1" smtClean="0">
                <a:latin typeface="Arial"/>
                <a:cs typeface="Arial"/>
              </a:rPr>
              <a:t>i-th</a:t>
            </a:r>
            <a:r>
              <a:rPr lang="en-US" sz="1400" dirty="0" smtClean="0">
                <a:latin typeface="Arial"/>
                <a:cs typeface="Arial"/>
              </a:rPr>
              <a:t>”) </a:t>
            </a:r>
            <a:r>
              <a:rPr lang="en-US" sz="1400" dirty="0" err="1" smtClean="0">
                <a:latin typeface="Arial"/>
                <a:cs typeface="Arial"/>
              </a:rPr>
              <a:t>TestAdjacent</a:t>
            </a:r>
            <a:r>
              <a:rPr lang="en-US" sz="1400" dirty="0" smtClean="0">
                <a:latin typeface="Arial"/>
                <a:cs typeface="Arial"/>
              </a:rPr>
              <a:t> digit corresponds to the current game grid position of the empty space (i.e. item #9 of the </a:t>
            </a:r>
            <a:r>
              <a:rPr lang="en-US" sz="1400" dirty="0" err="1" smtClean="0">
                <a:latin typeface="Arial"/>
                <a:cs typeface="Arial"/>
              </a:rPr>
              <a:t>CurrentPosition</a:t>
            </a:r>
            <a:r>
              <a:rPr lang="en-US" sz="1400" dirty="0" smtClean="0">
                <a:latin typeface="Arial"/>
                <a:cs typeface="Arial"/>
              </a:rPr>
              <a:t> list variable) then we know that our selected tile is currently adjacent to the empty space and we can perform the swap.  We use the Motion category “go to” block to move the selected tile to the current empty space position, and broadcast the swap message to move the empty tile to the selected tile’s current position.  We update the </a:t>
            </a:r>
            <a:r>
              <a:rPr lang="en-US" sz="1400" dirty="0" err="1" smtClean="0">
                <a:latin typeface="Arial"/>
                <a:cs typeface="Arial"/>
              </a:rPr>
              <a:t>CurrentPosition</a:t>
            </a:r>
            <a:r>
              <a:rPr lang="en-US" sz="1400" dirty="0" smtClean="0">
                <a:latin typeface="Arial"/>
                <a:cs typeface="Arial"/>
              </a:rPr>
              <a:t> list to keep track of the selected tile’s new game board grid position.</a:t>
            </a:r>
          </a:p>
        </p:txBody>
      </p:sp>
      <p:pic>
        <p:nvPicPr>
          <p:cNvPr id="5" name="Picture 4"/>
          <p:cNvPicPr>
            <a:picLocks noChangeAspect="1"/>
          </p:cNvPicPr>
          <p:nvPr/>
        </p:nvPicPr>
        <p:blipFill>
          <a:blip r:embed="rId3"/>
          <a:stretch>
            <a:fillRect/>
          </a:stretch>
        </p:blipFill>
        <p:spPr>
          <a:xfrm>
            <a:off x="1633682" y="3887690"/>
            <a:ext cx="5851236" cy="2810887"/>
          </a:xfrm>
          <a:prstGeom prst="rect">
            <a:avLst/>
          </a:prstGeom>
          <a:ln>
            <a:solidFill>
              <a:schemeClr val="tx1"/>
            </a:solidFill>
          </a:ln>
        </p:spPr>
      </p:pic>
    </p:spTree>
    <p:extLst>
      <p:ext uri="{BB962C8B-B14F-4D97-AF65-F5344CB8AC3E}">
        <p14:creationId xmlns:p14="http://schemas.microsoft.com/office/powerpoint/2010/main" val="36203962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38499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Here’s the entire script for Sprite TILE-1, combining the components of the prior two slides.  We can’t forget to increment our “</a:t>
            </a:r>
            <a:r>
              <a:rPr lang="en-US" sz="1400" dirty="0" err="1" smtClean="0">
                <a:latin typeface="Arial"/>
                <a:cs typeface="Arial"/>
              </a:rPr>
              <a:t>i</a:t>
            </a:r>
            <a:r>
              <a:rPr lang="en-US" sz="1400" dirty="0" smtClean="0">
                <a:latin typeface="Arial"/>
                <a:cs typeface="Arial"/>
              </a:rPr>
              <a:t>” variable which tracks each of the individual digits of the </a:t>
            </a:r>
            <a:r>
              <a:rPr lang="en-US" sz="1400" dirty="0" err="1" smtClean="0">
                <a:latin typeface="Arial"/>
                <a:cs typeface="Arial"/>
              </a:rPr>
              <a:t>AdjacentPosition</a:t>
            </a:r>
            <a:r>
              <a:rPr lang="en-US" sz="1400" dirty="0" smtClean="0">
                <a:latin typeface="Arial"/>
                <a:cs typeface="Arial"/>
              </a:rPr>
              <a:t> list values!  Note that this incrementing needs to happen OUTSIDE of the Control “if” block, but INSIDE of our repeat loop.</a:t>
            </a:r>
          </a:p>
        </p:txBody>
      </p:sp>
      <p:pic>
        <p:nvPicPr>
          <p:cNvPr id="2" name="Picture 1"/>
          <p:cNvPicPr>
            <a:picLocks noChangeAspect="1"/>
          </p:cNvPicPr>
          <p:nvPr/>
        </p:nvPicPr>
        <p:blipFill>
          <a:blip r:embed="rId3"/>
          <a:stretch>
            <a:fillRect/>
          </a:stretch>
        </p:blipFill>
        <p:spPr>
          <a:xfrm>
            <a:off x="2070059" y="2209239"/>
            <a:ext cx="4978481" cy="4445072"/>
          </a:xfrm>
          <a:prstGeom prst="rect">
            <a:avLst/>
          </a:prstGeom>
          <a:ln>
            <a:solidFill>
              <a:schemeClr val="tx1"/>
            </a:solidFill>
          </a:ln>
        </p:spPr>
      </p:pic>
      <p:sp>
        <p:nvSpPr>
          <p:cNvPr id="11" name="Rounded Rectangular Callout 10"/>
          <p:cNvSpPr/>
          <p:nvPr/>
        </p:nvSpPr>
        <p:spPr>
          <a:xfrm>
            <a:off x="5928377" y="2032227"/>
            <a:ext cx="2338063" cy="1420585"/>
          </a:xfrm>
          <a:prstGeom prst="wedgeRoundRectCallout">
            <a:avLst>
              <a:gd name="adj1" fmla="val -127826"/>
              <a:gd name="adj2" fmla="val 71506"/>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These two item values are a value of “1” as they represent the TILE-1 Sprite’s script!   Each Sprite’s script will have a different values here; 2 for TILE-2, 3 for TILE-3, etc.</a:t>
            </a:r>
            <a:endParaRPr lang="en-US" sz="1200" dirty="0">
              <a:solidFill>
                <a:schemeClr val="tx1"/>
              </a:solidFill>
              <a:latin typeface="Arial"/>
              <a:cs typeface="Arial"/>
            </a:endParaRPr>
          </a:p>
        </p:txBody>
      </p:sp>
      <p:cxnSp>
        <p:nvCxnSpPr>
          <p:cNvPr id="9" name="Straight Arrow Connector 8"/>
          <p:cNvCxnSpPr/>
          <p:nvPr/>
        </p:nvCxnSpPr>
        <p:spPr>
          <a:xfrm flipH="1">
            <a:off x="3534203" y="3235047"/>
            <a:ext cx="2394174" cy="230047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03518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03132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Click on the </a:t>
            </a:r>
            <a:r>
              <a:rPr lang="en-US" sz="1400" dirty="0" err="1" smtClean="0">
                <a:latin typeface="Arial"/>
                <a:cs typeface="Arial"/>
              </a:rPr>
              <a:t>BlankTile</a:t>
            </a:r>
            <a:r>
              <a:rPr lang="en-US" sz="1400" dirty="0" smtClean="0">
                <a:latin typeface="Arial"/>
                <a:cs typeface="Arial"/>
              </a:rPr>
              <a:t> Sprite beneath the stage to select it and edit this Sprite’s script.  Our </a:t>
            </a:r>
            <a:r>
              <a:rPr lang="en-US" sz="1400" dirty="0" err="1" smtClean="0">
                <a:latin typeface="Arial"/>
                <a:cs typeface="Arial"/>
              </a:rPr>
              <a:t>BlankTile</a:t>
            </a:r>
            <a:r>
              <a:rPr lang="en-US" sz="1400" dirty="0" smtClean="0">
                <a:latin typeface="Arial"/>
                <a:cs typeface="Arial"/>
              </a:rPr>
              <a:t> Sprite needs to listen for the swap message; using the Event script block “when I receive </a:t>
            </a:r>
            <a:r>
              <a:rPr lang="is-IS" sz="1400" dirty="0" smtClean="0">
                <a:latin typeface="Arial"/>
                <a:cs typeface="Arial"/>
              </a:rPr>
              <a:t>…”.  </a:t>
            </a:r>
            <a:r>
              <a:rPr lang="is-IS" sz="1400" dirty="0">
                <a:latin typeface="Arial"/>
                <a:cs typeface="Arial"/>
              </a:rPr>
              <a:t> </a:t>
            </a:r>
            <a:r>
              <a:rPr lang="is-IS" sz="1400" dirty="0" smtClean="0">
                <a:latin typeface="Arial"/>
                <a:cs typeface="Arial"/>
              </a:rPr>
              <a:t>When the swap message is received, we move the BlankTile Sprite (i.e. </a:t>
            </a:r>
            <a:r>
              <a:rPr lang="en-US" sz="1400" dirty="0" smtClean="0">
                <a:latin typeface="Arial"/>
                <a:cs typeface="Arial"/>
              </a:rPr>
              <a:t>the empty space) </a:t>
            </a:r>
            <a:r>
              <a:rPr lang="is-IS" sz="1400" dirty="0" smtClean="0">
                <a:latin typeface="Arial"/>
                <a:cs typeface="Arial"/>
              </a:rPr>
              <a:t>to the prior position of the selected (in our prior example, TILE-1) Sprite.   We then keep track of the new game board grid position of the BlankTile Sprite using the Data script block’s “replace item ... </a:t>
            </a:r>
            <a:r>
              <a:rPr lang="en-US" sz="1400" dirty="0" smtClean="0">
                <a:latin typeface="Arial"/>
                <a:cs typeface="Arial"/>
              </a:rPr>
              <a:t>of list” block to update item 9 of the </a:t>
            </a:r>
            <a:r>
              <a:rPr lang="en-US" sz="1400" dirty="0" err="1" smtClean="0">
                <a:latin typeface="Arial"/>
                <a:cs typeface="Arial"/>
              </a:rPr>
              <a:t>CurrentPosition</a:t>
            </a:r>
            <a:r>
              <a:rPr lang="en-US" sz="1400" dirty="0" smtClean="0">
                <a:latin typeface="Arial"/>
                <a:cs typeface="Arial"/>
              </a:rPr>
              <a:t> list (which always holds the current game board position of the empty space) with the prior position of the selected Sprite, which we had saved to the </a:t>
            </a:r>
            <a:r>
              <a:rPr lang="en-US" sz="1400" dirty="0" err="1" smtClean="0">
                <a:latin typeface="Arial"/>
                <a:cs typeface="Arial"/>
              </a:rPr>
              <a:t>SpritePosition</a:t>
            </a:r>
            <a:r>
              <a:rPr lang="en-US" sz="1400" dirty="0" smtClean="0">
                <a:latin typeface="Arial"/>
                <a:cs typeface="Arial"/>
              </a:rPr>
              <a:t> variable.</a:t>
            </a:r>
          </a:p>
        </p:txBody>
      </p:sp>
      <p:pic>
        <p:nvPicPr>
          <p:cNvPr id="5" name="Picture 4"/>
          <p:cNvPicPr>
            <a:picLocks noChangeAspect="1"/>
          </p:cNvPicPr>
          <p:nvPr/>
        </p:nvPicPr>
        <p:blipFill>
          <a:blip r:embed="rId3"/>
          <a:stretch>
            <a:fillRect/>
          </a:stretch>
        </p:blipFill>
        <p:spPr>
          <a:xfrm>
            <a:off x="864151" y="3042513"/>
            <a:ext cx="7390298" cy="2134975"/>
          </a:xfrm>
          <a:prstGeom prst="rect">
            <a:avLst/>
          </a:prstGeom>
          <a:ln>
            <a:solidFill>
              <a:schemeClr val="tx1"/>
            </a:solidFill>
          </a:ln>
        </p:spPr>
      </p:pic>
      <p:sp>
        <p:nvSpPr>
          <p:cNvPr id="12" name="TextBox 11"/>
          <p:cNvSpPr txBox="1"/>
          <p:nvPr/>
        </p:nvSpPr>
        <p:spPr>
          <a:xfrm>
            <a:off x="411790" y="5316492"/>
            <a:ext cx="8295019" cy="738664"/>
          </a:xfrm>
          <a:prstGeom prst="rect">
            <a:avLst/>
          </a:prstGeom>
          <a:noFill/>
        </p:spPr>
        <p:txBody>
          <a:bodyPr wrap="square" rtlCol="0">
            <a:spAutoFit/>
          </a:bodyPr>
          <a:lstStyle/>
          <a:p>
            <a:r>
              <a:rPr lang="en-US" sz="1400" dirty="0" smtClean="0">
                <a:latin typeface="Arial"/>
                <a:cs typeface="Arial"/>
              </a:rPr>
              <a:t>Now we only need to replicate TILE-1’s script to TILE-2 through TILE-8, using Scratch’s script “backpack” feature.  </a:t>
            </a:r>
            <a:r>
              <a:rPr lang="en-US" sz="1400" dirty="0">
                <a:latin typeface="Arial"/>
                <a:cs typeface="Arial"/>
              </a:rPr>
              <a:t> </a:t>
            </a:r>
            <a:r>
              <a:rPr lang="en-US" sz="1400" dirty="0" smtClean="0">
                <a:latin typeface="Arial"/>
                <a:cs typeface="Arial"/>
              </a:rPr>
              <a:t>Do you recall when we copied the cat Sprite’s script to the dog Sprite?  Same idea! </a:t>
            </a:r>
          </a:p>
        </p:txBody>
      </p:sp>
    </p:spTree>
    <p:extLst>
      <p:ext uri="{BB962C8B-B14F-4D97-AF65-F5344CB8AC3E}">
        <p14:creationId xmlns:p14="http://schemas.microsoft.com/office/powerpoint/2010/main" val="20375158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246769"/>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Click on the TILE-1 Sprite beneath the stage to select it. As per our cat and dog Sprite example, expand the Backpack beneath TILE-1’s script window and drag the entire TILE-1 script block into the Backpack.  </a:t>
            </a:r>
            <a:r>
              <a:rPr lang="en-US" sz="1400" dirty="0">
                <a:latin typeface="Arial"/>
                <a:cs typeface="Arial"/>
              </a:rPr>
              <a:t> </a:t>
            </a:r>
            <a:r>
              <a:rPr lang="en-US" sz="1400" dirty="0" smtClean="0">
                <a:latin typeface="Arial"/>
                <a:cs typeface="Arial"/>
              </a:rPr>
              <a:t>Now select the TILE-2 Sprite beneath the stage and drag the script block from the Backpack into TILE-2’s script window.</a:t>
            </a:r>
          </a:p>
          <a:p>
            <a:endParaRPr lang="en-US" sz="1400" dirty="0">
              <a:latin typeface="Arial"/>
              <a:cs typeface="Arial"/>
            </a:endParaRPr>
          </a:p>
          <a:p>
            <a:r>
              <a:rPr lang="en-US" sz="1400" dirty="0" smtClean="0">
                <a:latin typeface="Arial"/>
                <a:cs typeface="Arial"/>
              </a:rPr>
              <a:t>You then need to modify the two “item” positions called out previously on each individual tile’s script.  The script below was modified appropriately for TILE-2, changing the item values from 1 to 2 (for TILE-2).</a:t>
            </a:r>
          </a:p>
        </p:txBody>
      </p:sp>
      <p:pic>
        <p:nvPicPr>
          <p:cNvPr id="5" name="Picture 4"/>
          <p:cNvPicPr>
            <a:picLocks noChangeAspect="1"/>
          </p:cNvPicPr>
          <p:nvPr/>
        </p:nvPicPr>
        <p:blipFill>
          <a:blip r:embed="rId3"/>
          <a:stretch>
            <a:fillRect/>
          </a:stretch>
        </p:blipFill>
        <p:spPr>
          <a:xfrm>
            <a:off x="1734573" y="2894002"/>
            <a:ext cx="5649453" cy="3802780"/>
          </a:xfrm>
          <a:prstGeom prst="rect">
            <a:avLst/>
          </a:prstGeom>
        </p:spPr>
      </p:pic>
    </p:spTree>
    <p:extLst>
      <p:ext uri="{BB962C8B-B14F-4D97-AF65-F5344CB8AC3E}">
        <p14:creationId xmlns:p14="http://schemas.microsoft.com/office/powerpoint/2010/main" val="881136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15396"/>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38499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Repeat this process, dragging from the Backpack and modifying the script in two places, for Sprites TILE-3 through TILE-8.   Now we’re ready to play!  Click on the “Full Screen” tool show on the top left side of the stage area.  This will change the view from the “development mode” to “playing mode”.  Click on one of the tiles adjacent to the blank space and see if your scripting works as you’d expected!</a:t>
            </a:r>
          </a:p>
        </p:txBody>
      </p:sp>
      <p:pic>
        <p:nvPicPr>
          <p:cNvPr id="2" name="Picture 1"/>
          <p:cNvPicPr>
            <a:picLocks noChangeAspect="1"/>
          </p:cNvPicPr>
          <p:nvPr/>
        </p:nvPicPr>
        <p:blipFill>
          <a:blip r:embed="rId3"/>
          <a:stretch>
            <a:fillRect/>
          </a:stretch>
        </p:blipFill>
        <p:spPr>
          <a:xfrm>
            <a:off x="282909" y="2300330"/>
            <a:ext cx="4592876" cy="4361086"/>
          </a:xfrm>
          <a:prstGeom prst="rect">
            <a:avLst/>
          </a:prstGeom>
          <a:ln>
            <a:solidFill>
              <a:schemeClr val="tx1"/>
            </a:solidFill>
          </a:ln>
        </p:spPr>
      </p:pic>
      <p:sp>
        <p:nvSpPr>
          <p:cNvPr id="9" name="TextBox 8"/>
          <p:cNvSpPr txBox="1"/>
          <p:nvPr/>
        </p:nvSpPr>
        <p:spPr>
          <a:xfrm>
            <a:off x="5059052" y="2264384"/>
            <a:ext cx="3518875" cy="4401204"/>
          </a:xfrm>
          <a:prstGeom prst="rect">
            <a:avLst/>
          </a:prstGeom>
          <a:noFill/>
        </p:spPr>
        <p:txBody>
          <a:bodyPr wrap="square" rtlCol="0">
            <a:spAutoFit/>
          </a:bodyPr>
          <a:lstStyle/>
          <a:p>
            <a:r>
              <a:rPr lang="en-US" sz="1400" b="1" dirty="0" smtClean="0">
                <a:latin typeface="Arial"/>
                <a:cs typeface="Arial"/>
              </a:rPr>
              <a:t>Don’t be surprised or discouraged if it doesn’t work the first time !  </a:t>
            </a:r>
            <a:r>
              <a:rPr lang="en-US" sz="1400" dirty="0" smtClean="0">
                <a:latin typeface="Arial"/>
                <a:cs typeface="Arial"/>
              </a:rPr>
              <a:t>Programming inherently involves “debugging”, even when your code is just a few lines long.  </a:t>
            </a:r>
          </a:p>
          <a:p>
            <a:endParaRPr lang="en-US" sz="1400" dirty="0">
              <a:latin typeface="Arial"/>
              <a:cs typeface="Arial"/>
            </a:endParaRPr>
          </a:p>
          <a:p>
            <a:r>
              <a:rPr lang="en-US" sz="1400" dirty="0" smtClean="0">
                <a:latin typeface="Arial"/>
                <a:cs typeface="Arial"/>
              </a:rPr>
              <a:t>Real programmers love the challenge of trying to figure out why their code doesn’t work as they’d expected!   Switch back to the “development mode” by clicking this same button from the “playing mode” and try to use this document and trial and error to figure out what went wrong.</a:t>
            </a:r>
          </a:p>
          <a:p>
            <a:endParaRPr lang="en-US" sz="1400" dirty="0">
              <a:latin typeface="Arial"/>
              <a:cs typeface="Arial"/>
            </a:endParaRPr>
          </a:p>
          <a:p>
            <a:r>
              <a:rPr lang="en-US" sz="1400" dirty="0" smtClean="0">
                <a:latin typeface="Arial"/>
                <a:cs typeface="Arial"/>
              </a:rPr>
              <a:t>You may find it useful to turn the Data script block checkboxes back on so that you can see the values of the variables while your script is running.  You can run the script (i.e. click on a tile) from within the development mode.</a:t>
            </a:r>
            <a:endParaRPr lang="en-US" sz="1400" dirty="0">
              <a:latin typeface="Arial"/>
              <a:cs typeface="Arial"/>
            </a:endParaRPr>
          </a:p>
        </p:txBody>
      </p:sp>
    </p:spTree>
    <p:extLst>
      <p:ext uri="{BB962C8B-B14F-4D97-AF65-F5344CB8AC3E}">
        <p14:creationId xmlns:p14="http://schemas.microsoft.com/office/powerpoint/2010/main" val="20917470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169551"/>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Once you get the game working as expected, click on the tiles adjacent to the empty space until they are thoroughly mixed up.  Take a break for a few minutes, then come back to your game and see if you can click on the tiles to recreate the original image.  It’s not as easy as it looks!</a:t>
            </a:r>
          </a:p>
        </p:txBody>
      </p:sp>
      <p:pic>
        <p:nvPicPr>
          <p:cNvPr id="5" name="Picture 4"/>
          <p:cNvPicPr>
            <a:picLocks noChangeAspect="1"/>
          </p:cNvPicPr>
          <p:nvPr/>
        </p:nvPicPr>
        <p:blipFill>
          <a:blip r:embed="rId3"/>
          <a:stretch>
            <a:fillRect/>
          </a:stretch>
        </p:blipFill>
        <p:spPr>
          <a:xfrm>
            <a:off x="491194" y="2120578"/>
            <a:ext cx="5760922" cy="4550948"/>
          </a:xfrm>
          <a:prstGeom prst="rect">
            <a:avLst/>
          </a:prstGeom>
        </p:spPr>
      </p:pic>
      <p:sp>
        <p:nvSpPr>
          <p:cNvPr id="11" name="Rounded Rectangular Callout 10"/>
          <p:cNvSpPr/>
          <p:nvPr/>
        </p:nvSpPr>
        <p:spPr>
          <a:xfrm>
            <a:off x="834004" y="3265430"/>
            <a:ext cx="2185043" cy="773766"/>
          </a:xfrm>
          <a:prstGeom prst="wedgeRoundRectCallout">
            <a:avLst>
              <a:gd name="adj1" fmla="val -54298"/>
              <a:gd name="adj2" fmla="val -166569"/>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Click here to return to the “development mode” if you need to “debug” your scripts.</a:t>
            </a:r>
            <a:endParaRPr lang="en-US" sz="1200" dirty="0">
              <a:solidFill>
                <a:schemeClr val="tx1"/>
              </a:solidFill>
              <a:latin typeface="Arial"/>
              <a:cs typeface="Arial"/>
            </a:endParaRPr>
          </a:p>
        </p:txBody>
      </p:sp>
    </p:spTree>
    <p:extLst>
      <p:ext uri="{BB962C8B-B14F-4D97-AF65-F5344CB8AC3E}">
        <p14:creationId xmlns:p14="http://schemas.microsoft.com/office/powerpoint/2010/main" val="6347205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3108544"/>
          </a:xfrm>
          <a:prstGeom prst="rect">
            <a:avLst/>
          </a:prstGeom>
          <a:noFill/>
        </p:spPr>
        <p:txBody>
          <a:bodyPr wrap="square" rtlCol="0">
            <a:spAutoFit/>
          </a:bodyPr>
          <a:lstStyle/>
          <a:p>
            <a:r>
              <a:rPr lang="en-US" sz="1400" b="1" dirty="0" smtClean="0">
                <a:latin typeface="Arial"/>
                <a:cs typeface="Arial"/>
              </a:rPr>
              <a:t>Coding the Tile Game in </a:t>
            </a:r>
            <a:r>
              <a:rPr lang="en-US" sz="1400" b="1" dirty="0" smtClean="0">
                <a:latin typeface="Arial"/>
                <a:cs typeface="Arial"/>
              </a:rPr>
              <a:t>Scratch: WRAP UP AND NEXT STEPS</a:t>
            </a:r>
            <a:endParaRPr lang="en-US" sz="1400" b="1" dirty="0" smtClean="0">
              <a:latin typeface="Arial"/>
              <a:cs typeface="Arial"/>
            </a:endParaRPr>
          </a:p>
          <a:p>
            <a:endParaRPr lang="en-US" sz="1400" dirty="0">
              <a:latin typeface="Arial"/>
              <a:cs typeface="Arial"/>
            </a:endParaRPr>
          </a:p>
          <a:p>
            <a:pPr marL="342900" indent="-342900">
              <a:buAutoNum type="arabicParenR"/>
            </a:pPr>
            <a:r>
              <a:rPr lang="en-US" sz="1400" dirty="0" smtClean="0">
                <a:latin typeface="Arial"/>
                <a:cs typeface="Arial"/>
              </a:rPr>
              <a:t>Programmers enjoy finding ways to improve their code or scripts.  Generally this means making their scripts run faster or contain fewer “blocks”.  How could we improve on </a:t>
            </a:r>
            <a:r>
              <a:rPr lang="en-US" sz="1400" dirty="0" smtClean="0">
                <a:latin typeface="Arial"/>
                <a:cs typeface="Arial"/>
              </a:rPr>
              <a:t>our </a:t>
            </a:r>
            <a:r>
              <a:rPr lang="en-US" sz="1400" dirty="0" smtClean="0">
                <a:latin typeface="Arial"/>
                <a:cs typeface="Arial"/>
              </a:rPr>
              <a:t>script?</a:t>
            </a:r>
          </a:p>
          <a:p>
            <a:pPr marL="342900" indent="-342900">
              <a:buAutoNum type="arabicParenR"/>
            </a:pPr>
            <a:endParaRPr lang="en-US" sz="1400" dirty="0" smtClean="0">
              <a:latin typeface="Arial"/>
              <a:cs typeface="Arial"/>
            </a:endParaRPr>
          </a:p>
          <a:p>
            <a:pPr marL="342900" indent="-342900">
              <a:buAutoNum type="arabicParenR"/>
            </a:pPr>
            <a:r>
              <a:rPr lang="en-US" sz="1400" dirty="0" smtClean="0">
                <a:latin typeface="Arial"/>
                <a:cs typeface="Arial"/>
              </a:rPr>
              <a:t>Game designers enjoy adding new features and abilities to their game designs.  What additional features could we add to this game?</a:t>
            </a:r>
          </a:p>
          <a:p>
            <a:endParaRPr lang="en-US" sz="1400" dirty="0" smtClean="0">
              <a:latin typeface="Arial"/>
              <a:cs typeface="Arial"/>
            </a:endParaRPr>
          </a:p>
          <a:p>
            <a:pPr marL="342900" indent="-342900">
              <a:buAutoNum type="arabicParenR"/>
            </a:pPr>
            <a:r>
              <a:rPr lang="en-US" sz="1400" dirty="0" smtClean="0">
                <a:latin typeface="Arial"/>
                <a:cs typeface="Arial"/>
              </a:rPr>
              <a:t>Now that we know more about what Scratch can do, what other games or applications could you envision developing from Scratch?</a:t>
            </a:r>
          </a:p>
          <a:p>
            <a:pPr marL="342900" indent="-342900">
              <a:buAutoNum type="arabicParenR"/>
            </a:pPr>
            <a:endParaRPr lang="en-US" sz="1400" dirty="0">
              <a:latin typeface="Arial"/>
              <a:cs typeface="Arial"/>
            </a:endParaRPr>
          </a:p>
          <a:p>
            <a:pPr marL="342900" indent="-342900">
              <a:buAutoNum type="arabicParenR"/>
            </a:pPr>
            <a:r>
              <a:rPr lang="en-US" sz="1400" dirty="0" smtClean="0">
                <a:latin typeface="Arial"/>
                <a:cs typeface="Arial"/>
              </a:rPr>
              <a:t>Time permitting, have the leader show the girls how to search on projects that others inspirational projects that others have created.</a:t>
            </a:r>
          </a:p>
          <a:p>
            <a:pPr marL="342900" indent="-342900">
              <a:buAutoNum type="arabicParenR"/>
            </a:pPr>
            <a:endParaRPr lang="en-US" sz="1400" dirty="0" smtClean="0">
              <a:latin typeface="Arial"/>
              <a:cs typeface="Arial"/>
            </a:endParaRPr>
          </a:p>
        </p:txBody>
      </p:sp>
    </p:spTree>
    <p:extLst>
      <p:ext uri="{BB962C8B-B14F-4D97-AF65-F5344CB8AC3E}">
        <p14:creationId xmlns:p14="http://schemas.microsoft.com/office/powerpoint/2010/main" val="9321785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738664"/>
          </a:xfrm>
          <a:prstGeom prst="rect">
            <a:avLst/>
          </a:prstGeom>
          <a:noFill/>
        </p:spPr>
        <p:txBody>
          <a:bodyPr wrap="square" rtlCol="0">
            <a:spAutoFit/>
          </a:bodyPr>
          <a:lstStyle/>
          <a:p>
            <a:r>
              <a:rPr lang="en-US" sz="1400" b="1" dirty="0" smtClean="0">
                <a:latin typeface="Arial"/>
                <a:cs typeface="Arial"/>
              </a:rPr>
              <a:t>Using Scratch – CREATING A SCRATCH ACCOUNT</a:t>
            </a:r>
            <a:r>
              <a:rPr lang="en-US" sz="1400" b="1" dirty="0">
                <a:latin typeface="Arial"/>
                <a:cs typeface="Arial"/>
              </a:rPr>
              <a:t> </a:t>
            </a:r>
            <a:r>
              <a:rPr lang="en-US" sz="1400" b="1" dirty="0" smtClean="0">
                <a:latin typeface="Arial"/>
                <a:cs typeface="Arial"/>
              </a:rPr>
              <a:t>(10 minutes)</a:t>
            </a:r>
            <a:endParaRPr lang="en-US" sz="1400" dirty="0" smtClean="0">
              <a:latin typeface="Arial"/>
              <a:cs typeface="Arial"/>
            </a:endParaRPr>
          </a:p>
          <a:p>
            <a:r>
              <a:rPr lang="en-US" sz="1400" dirty="0" smtClean="0">
                <a:latin typeface="Arial"/>
                <a:cs typeface="Arial"/>
                <a:hlinkClick r:id="rId3"/>
              </a:rPr>
              <a:t>Click here </a:t>
            </a:r>
            <a:r>
              <a:rPr lang="en-US" sz="1400" dirty="0" smtClean="0">
                <a:latin typeface="Arial"/>
                <a:cs typeface="Arial"/>
              </a:rPr>
              <a:t>for a Scratch introductory video.  Each girl will need to create a Scratch account as per the steps below.</a:t>
            </a:r>
            <a:endParaRPr lang="en-US" sz="1400" dirty="0">
              <a:latin typeface="Arial"/>
              <a:cs typeface="Arial"/>
            </a:endParaRPr>
          </a:p>
        </p:txBody>
      </p:sp>
      <p:pic>
        <p:nvPicPr>
          <p:cNvPr id="2" name="Picture 1" descr="Screen Shot 2017-04-03 at 3.59.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120" y="1503168"/>
            <a:ext cx="4465157" cy="2208457"/>
          </a:xfrm>
          <a:prstGeom prst="rect">
            <a:avLst/>
          </a:prstGeom>
          <a:ln>
            <a:solidFill>
              <a:schemeClr val="tx1"/>
            </a:solidFill>
          </a:ln>
        </p:spPr>
      </p:pic>
      <p:sp>
        <p:nvSpPr>
          <p:cNvPr id="8" name="TextBox 7"/>
          <p:cNvSpPr txBox="1"/>
          <p:nvPr/>
        </p:nvSpPr>
        <p:spPr>
          <a:xfrm>
            <a:off x="424491" y="1697197"/>
            <a:ext cx="4147509" cy="1169551"/>
          </a:xfrm>
          <a:prstGeom prst="rect">
            <a:avLst/>
          </a:prstGeom>
          <a:noFill/>
        </p:spPr>
        <p:txBody>
          <a:bodyPr wrap="square" rtlCol="0">
            <a:spAutoFit/>
          </a:bodyPr>
          <a:lstStyle/>
          <a:p>
            <a:pPr marL="342900" indent="-342900">
              <a:buAutoNum type="arabicParenR"/>
            </a:pPr>
            <a:r>
              <a:rPr lang="en-US" sz="1400" b="1" dirty="0" smtClean="0">
                <a:latin typeface="Arial"/>
                <a:cs typeface="Arial"/>
              </a:rPr>
              <a:t>Navigate your browser to </a:t>
            </a:r>
            <a:r>
              <a:rPr lang="en-US" sz="1400" b="1" dirty="0" smtClean="0">
                <a:latin typeface="Arial"/>
                <a:cs typeface="Arial"/>
                <a:hlinkClick r:id="rId5"/>
              </a:rPr>
              <a:t>https://scratch.mit.edu</a:t>
            </a:r>
            <a:endParaRPr lang="en-US" sz="1400" dirty="0">
              <a:latin typeface="Arial"/>
              <a:cs typeface="Arial"/>
            </a:endParaRPr>
          </a:p>
          <a:p>
            <a:pPr marL="342900" indent="-342900">
              <a:buAutoNum type="arabicParenR"/>
            </a:pPr>
            <a:endParaRPr lang="en-US" sz="1400" dirty="0">
              <a:latin typeface="Arial"/>
              <a:cs typeface="Arial"/>
            </a:endParaRPr>
          </a:p>
          <a:p>
            <a:pPr marL="342900" indent="-342900">
              <a:buAutoNum type="arabicParenR"/>
            </a:pPr>
            <a:r>
              <a:rPr lang="en-US" sz="1400" dirty="0" smtClean="0">
                <a:latin typeface="Arial"/>
                <a:cs typeface="Arial"/>
              </a:rPr>
              <a:t>Click on the Join Scratch link as show on the image to the right.</a:t>
            </a:r>
          </a:p>
        </p:txBody>
      </p:sp>
      <p:pic>
        <p:nvPicPr>
          <p:cNvPr id="5" name="Picture 4" descr="Screen Shot 2017-04-03 at 3.59.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491" y="3711625"/>
            <a:ext cx="3305815" cy="2375052"/>
          </a:xfrm>
          <a:prstGeom prst="rect">
            <a:avLst/>
          </a:prstGeom>
          <a:ln>
            <a:solidFill>
              <a:schemeClr val="tx1"/>
            </a:solidFill>
          </a:ln>
        </p:spPr>
      </p:pic>
      <p:sp>
        <p:nvSpPr>
          <p:cNvPr id="11" name="TextBox 10"/>
          <p:cNvSpPr txBox="1"/>
          <p:nvPr/>
        </p:nvSpPr>
        <p:spPr>
          <a:xfrm>
            <a:off x="3871486" y="4114134"/>
            <a:ext cx="4802285" cy="1169551"/>
          </a:xfrm>
          <a:prstGeom prst="rect">
            <a:avLst/>
          </a:prstGeom>
          <a:noFill/>
        </p:spPr>
        <p:txBody>
          <a:bodyPr wrap="square" rtlCol="0">
            <a:spAutoFit/>
          </a:bodyPr>
          <a:lstStyle/>
          <a:p>
            <a:r>
              <a:rPr lang="en-US" sz="1400" dirty="0" smtClean="0">
                <a:latin typeface="Arial"/>
                <a:cs typeface="Arial"/>
              </a:rPr>
              <a:t>3)  Follow the provided instructions, starting with selection of a Scratch username and password.   As per the instructions, don’t use your name as your Scratch username.  Don’t share user accounts as your work will be overwritten.</a:t>
            </a:r>
            <a:endParaRPr lang="en-US" sz="1400" dirty="0">
              <a:latin typeface="Arial"/>
              <a:cs typeface="Arial"/>
            </a:endParaRPr>
          </a:p>
        </p:txBody>
      </p:sp>
    </p:spTree>
    <p:extLst>
      <p:ext uri="{BB962C8B-B14F-4D97-AF65-F5344CB8AC3E}">
        <p14:creationId xmlns:p14="http://schemas.microsoft.com/office/powerpoint/2010/main" val="10916088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307777"/>
          </a:xfrm>
          <a:prstGeom prst="rect">
            <a:avLst/>
          </a:prstGeom>
          <a:noFill/>
        </p:spPr>
        <p:txBody>
          <a:bodyPr wrap="square" rtlCol="0">
            <a:spAutoFit/>
          </a:bodyPr>
          <a:lstStyle/>
          <a:p>
            <a:r>
              <a:rPr lang="en-US" sz="1400" b="1" dirty="0" smtClean="0">
                <a:latin typeface="Arial"/>
                <a:cs typeface="Arial"/>
              </a:rPr>
              <a:t>CREATING A SCRATCH ACCOUNT</a:t>
            </a:r>
            <a:r>
              <a:rPr lang="en-US" sz="1400" b="1" dirty="0">
                <a:latin typeface="Arial"/>
                <a:cs typeface="Arial"/>
              </a:rPr>
              <a:t> </a:t>
            </a:r>
            <a:r>
              <a:rPr lang="en-US" sz="1400" b="1" dirty="0" smtClean="0">
                <a:latin typeface="Arial"/>
                <a:cs typeface="Arial"/>
              </a:rPr>
              <a:t>(continued)</a:t>
            </a:r>
            <a:endParaRPr lang="en-US" sz="1400" dirty="0" smtClean="0">
              <a:latin typeface="Arial"/>
              <a:cs typeface="Arial"/>
            </a:endParaRPr>
          </a:p>
        </p:txBody>
      </p:sp>
      <p:sp>
        <p:nvSpPr>
          <p:cNvPr id="8" name="TextBox 7"/>
          <p:cNvSpPr txBox="1"/>
          <p:nvPr/>
        </p:nvSpPr>
        <p:spPr>
          <a:xfrm>
            <a:off x="424491" y="1397647"/>
            <a:ext cx="4147509" cy="523220"/>
          </a:xfrm>
          <a:prstGeom prst="rect">
            <a:avLst/>
          </a:prstGeom>
          <a:noFill/>
        </p:spPr>
        <p:txBody>
          <a:bodyPr wrap="square" rtlCol="0">
            <a:spAutoFit/>
          </a:bodyPr>
          <a:lstStyle/>
          <a:p>
            <a:r>
              <a:rPr lang="en-US" sz="1400" dirty="0" smtClean="0">
                <a:latin typeface="Arial"/>
                <a:cs typeface="Arial"/>
              </a:rPr>
              <a:t>4)   Enter the required age, gender and country     information.</a:t>
            </a:r>
          </a:p>
        </p:txBody>
      </p:sp>
      <p:sp>
        <p:nvSpPr>
          <p:cNvPr id="11" name="TextBox 10"/>
          <p:cNvSpPr txBox="1"/>
          <p:nvPr/>
        </p:nvSpPr>
        <p:spPr>
          <a:xfrm>
            <a:off x="424491" y="3359276"/>
            <a:ext cx="4147509" cy="2893100"/>
          </a:xfrm>
          <a:prstGeom prst="rect">
            <a:avLst/>
          </a:prstGeom>
          <a:noFill/>
        </p:spPr>
        <p:txBody>
          <a:bodyPr wrap="square" rtlCol="0">
            <a:spAutoFit/>
          </a:bodyPr>
          <a:lstStyle/>
          <a:p>
            <a:pPr marL="342900" indent="-342900">
              <a:buAutoNum type="arabicParenR" startAt="5"/>
            </a:pPr>
            <a:r>
              <a:rPr lang="en-US" sz="1400" dirty="0" smtClean="0">
                <a:latin typeface="Arial"/>
                <a:cs typeface="Arial"/>
              </a:rPr>
              <a:t>Each girl will need to enter their parent’s email address at this point.  </a:t>
            </a:r>
            <a:r>
              <a:rPr lang="en-US" sz="1400" b="1" dirty="0" smtClean="0">
                <a:latin typeface="Arial"/>
                <a:cs typeface="Arial"/>
              </a:rPr>
              <a:t>* IMPORTANT * this step is required only if the girls wish to SHARE THEIR WORK</a:t>
            </a:r>
            <a:r>
              <a:rPr lang="en-US" sz="1400" dirty="0" smtClean="0">
                <a:latin typeface="Arial"/>
                <a:cs typeface="Arial"/>
              </a:rPr>
              <a:t>, if girls do not have a parent’s email address to use, then can use an email address that the leader provides and continue with this workshop without the leader’s email confirmation.   </a:t>
            </a:r>
            <a:r>
              <a:rPr lang="en-US" sz="1400" b="1" dirty="0" smtClean="0">
                <a:latin typeface="Arial"/>
                <a:cs typeface="Arial"/>
              </a:rPr>
              <a:t>Confirmation of the email generated by this step simply enables the girls to share their work with others, and does not preclude the girls from using Scratch to complete this workshop.</a:t>
            </a:r>
            <a:endParaRPr lang="en-US" sz="1400" b="1" dirty="0">
              <a:latin typeface="Arial"/>
              <a:cs typeface="Arial"/>
            </a:endParaRPr>
          </a:p>
        </p:txBody>
      </p:sp>
      <p:pic>
        <p:nvPicPr>
          <p:cNvPr id="6" name="Picture 5" descr="Screen Shot 2017-04-03 at 4.00.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925" y="1149576"/>
            <a:ext cx="2743919" cy="1979874"/>
          </a:xfrm>
          <a:prstGeom prst="rect">
            <a:avLst/>
          </a:prstGeom>
          <a:ln>
            <a:solidFill>
              <a:schemeClr val="tx1"/>
            </a:solidFill>
          </a:ln>
        </p:spPr>
      </p:pic>
      <p:pic>
        <p:nvPicPr>
          <p:cNvPr id="9" name="Picture 8" descr="Screen Shot 2017-04-03 at 4.01.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5" y="3461235"/>
            <a:ext cx="2832457" cy="2063746"/>
          </a:xfrm>
          <a:prstGeom prst="rect">
            <a:avLst/>
          </a:prstGeom>
          <a:ln>
            <a:solidFill>
              <a:schemeClr val="tx1"/>
            </a:solidFill>
          </a:ln>
        </p:spPr>
      </p:pic>
    </p:spTree>
    <p:extLst>
      <p:ext uri="{BB962C8B-B14F-4D97-AF65-F5344CB8AC3E}">
        <p14:creationId xmlns:p14="http://schemas.microsoft.com/office/powerpoint/2010/main" val="9947294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307777"/>
          </a:xfrm>
          <a:prstGeom prst="rect">
            <a:avLst/>
          </a:prstGeom>
          <a:noFill/>
        </p:spPr>
        <p:txBody>
          <a:bodyPr wrap="square" rtlCol="0">
            <a:spAutoFit/>
          </a:bodyPr>
          <a:lstStyle/>
          <a:p>
            <a:r>
              <a:rPr lang="en-US" sz="1400" b="1" dirty="0" smtClean="0">
                <a:latin typeface="Arial"/>
                <a:cs typeface="Arial"/>
              </a:rPr>
              <a:t>CREATING A SCRATCH ACCOUNT</a:t>
            </a:r>
            <a:r>
              <a:rPr lang="en-US" sz="1400" b="1" dirty="0">
                <a:latin typeface="Arial"/>
                <a:cs typeface="Arial"/>
              </a:rPr>
              <a:t> </a:t>
            </a:r>
            <a:r>
              <a:rPr lang="en-US" sz="1400" b="1" dirty="0" smtClean="0">
                <a:latin typeface="Arial"/>
                <a:cs typeface="Arial"/>
              </a:rPr>
              <a:t>(continued)</a:t>
            </a:r>
            <a:endParaRPr lang="en-US" sz="1400" dirty="0" smtClean="0">
              <a:latin typeface="Arial"/>
              <a:cs typeface="Arial"/>
            </a:endParaRPr>
          </a:p>
        </p:txBody>
      </p:sp>
      <p:sp>
        <p:nvSpPr>
          <p:cNvPr id="8" name="TextBox 7"/>
          <p:cNvSpPr txBox="1"/>
          <p:nvPr/>
        </p:nvSpPr>
        <p:spPr>
          <a:xfrm>
            <a:off x="424491" y="1469539"/>
            <a:ext cx="4147509" cy="738664"/>
          </a:xfrm>
          <a:prstGeom prst="rect">
            <a:avLst/>
          </a:prstGeom>
          <a:noFill/>
        </p:spPr>
        <p:txBody>
          <a:bodyPr wrap="square" rtlCol="0">
            <a:spAutoFit/>
          </a:bodyPr>
          <a:lstStyle/>
          <a:p>
            <a:r>
              <a:rPr lang="en-US" sz="1400" dirty="0" smtClean="0">
                <a:latin typeface="Arial"/>
                <a:cs typeface="Arial"/>
              </a:rPr>
              <a:t>6)  You’ve successfully created a Scratch account when the confirmation dialog appears as shown in the image to the right.</a:t>
            </a:r>
          </a:p>
        </p:txBody>
      </p:sp>
      <p:pic>
        <p:nvPicPr>
          <p:cNvPr id="2" name="Picture 1" descr="Screen Shot 2017-04-03 at 4.0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69539"/>
            <a:ext cx="4216592" cy="3061926"/>
          </a:xfrm>
          <a:prstGeom prst="rect">
            <a:avLst/>
          </a:prstGeom>
          <a:ln>
            <a:solidFill>
              <a:schemeClr val="tx1"/>
            </a:solidFill>
          </a:ln>
        </p:spPr>
      </p:pic>
    </p:spTree>
    <p:extLst>
      <p:ext uri="{BB962C8B-B14F-4D97-AF65-F5344CB8AC3E}">
        <p14:creationId xmlns:p14="http://schemas.microsoft.com/office/powerpoint/2010/main" val="4116724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(20 minutes)</a:t>
            </a:r>
            <a:endParaRPr lang="en-US" sz="1400" dirty="0">
              <a:latin typeface="Arial"/>
              <a:cs typeface="Arial"/>
            </a:endParaRPr>
          </a:p>
          <a:p>
            <a:endParaRPr lang="en-US" sz="1400" dirty="0" smtClean="0">
              <a:latin typeface="Arial"/>
              <a:cs typeface="Arial"/>
            </a:endParaRPr>
          </a:p>
          <a:p>
            <a:r>
              <a:rPr lang="en-US" sz="1400" b="1" i="1" dirty="0" smtClean="0">
                <a:latin typeface="Arial"/>
                <a:cs typeface="Arial"/>
              </a:rPr>
              <a:t>What’s a “Sprite”?</a:t>
            </a:r>
            <a:r>
              <a:rPr lang="en-US" sz="1400" dirty="0" smtClean="0">
                <a:latin typeface="Arial"/>
                <a:cs typeface="Arial"/>
              </a:rPr>
              <a:t>.  The cat shown in the upper left corner of the image below is a Sprite.  Sprite’s move about on the Stage, the white box that the cat Sprite sits on.  The Stage is 240 pixels wide and 180 pixels high.  A pixel is the smallest sized Sprite you can create on the Stage.</a:t>
            </a:r>
          </a:p>
        </p:txBody>
      </p:sp>
      <p:pic>
        <p:nvPicPr>
          <p:cNvPr id="5" name="Picture 4" descr="Screen Shot 2017-04-04 at 10.55.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91" y="2218761"/>
            <a:ext cx="4045435" cy="2993259"/>
          </a:xfrm>
          <a:prstGeom prst="rect">
            <a:avLst/>
          </a:prstGeom>
          <a:ln>
            <a:solidFill>
              <a:schemeClr val="tx1"/>
            </a:solidFill>
          </a:ln>
        </p:spPr>
      </p:pic>
      <p:sp>
        <p:nvSpPr>
          <p:cNvPr id="9" name="TextBox 8"/>
          <p:cNvSpPr txBox="1"/>
          <p:nvPr/>
        </p:nvSpPr>
        <p:spPr>
          <a:xfrm>
            <a:off x="4582818" y="2158372"/>
            <a:ext cx="4084948" cy="3539431"/>
          </a:xfrm>
          <a:prstGeom prst="rect">
            <a:avLst/>
          </a:prstGeom>
          <a:noFill/>
        </p:spPr>
        <p:txBody>
          <a:bodyPr wrap="square" rtlCol="0">
            <a:spAutoFit/>
          </a:bodyPr>
          <a:lstStyle/>
          <a:p>
            <a:r>
              <a:rPr lang="en-US" sz="1400" dirty="0" smtClean="0">
                <a:latin typeface="Arial"/>
                <a:cs typeface="Arial"/>
              </a:rPr>
              <a:t>Each Sprite on the stage can has a script which controls the behavior of the Sprite’s movements on the Stage and how the Sprite interacts with the user and other Sprites.   This interaction is the basis for creating an unlimited number of games!</a:t>
            </a:r>
          </a:p>
          <a:p>
            <a:endParaRPr lang="en-US" sz="1400" dirty="0">
              <a:latin typeface="Arial"/>
              <a:cs typeface="Arial"/>
            </a:endParaRPr>
          </a:p>
          <a:p>
            <a:r>
              <a:rPr lang="en-US" sz="1400" dirty="0" smtClean="0">
                <a:latin typeface="Arial"/>
                <a:cs typeface="Arial"/>
              </a:rPr>
              <a:t>To get started, let’s move the cat forward one-quarter of the way across the screen, or 60 pixels (240 divided by 4).  Drag the “move steps” block from the Motion block category to the Scripting area and change the optional value from 10 to 60 (as show to the left).</a:t>
            </a:r>
          </a:p>
          <a:p>
            <a:endParaRPr lang="en-US" sz="1400" dirty="0">
              <a:latin typeface="Arial"/>
              <a:cs typeface="Arial"/>
            </a:endParaRPr>
          </a:p>
          <a:p>
            <a:r>
              <a:rPr lang="en-US" sz="1400" dirty="0" smtClean="0">
                <a:latin typeface="Arial"/>
                <a:cs typeface="Arial"/>
              </a:rPr>
              <a:t>Now click on this move steps block and watch the cat move forward!</a:t>
            </a:r>
          </a:p>
        </p:txBody>
      </p:sp>
    </p:spTree>
    <p:extLst>
      <p:ext uri="{BB962C8B-B14F-4D97-AF65-F5344CB8AC3E}">
        <p14:creationId xmlns:p14="http://schemas.microsoft.com/office/powerpoint/2010/main" val="7181506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expand on our cat Sprite’s scratch as shown below.  From the Motion script block category, drag the “turn to the left by degrees” block beneath our “move steps” block, changing the value to 180 degrees.   Next, click on the Looks script block category and select the “think for </a:t>
            </a:r>
            <a:r>
              <a:rPr lang="en-US" sz="1400" dirty="0" err="1" smtClean="0">
                <a:latin typeface="Arial"/>
                <a:cs typeface="Arial"/>
              </a:rPr>
              <a:t>secs</a:t>
            </a:r>
            <a:r>
              <a:rPr lang="en-US" sz="1400" dirty="0" smtClean="0">
                <a:latin typeface="Arial"/>
                <a:cs typeface="Arial"/>
              </a:rPr>
              <a:t>” block, dragging </a:t>
            </a:r>
          </a:p>
        </p:txBody>
      </p:sp>
      <p:sp>
        <p:nvSpPr>
          <p:cNvPr id="9" name="TextBox 8"/>
          <p:cNvSpPr txBox="1"/>
          <p:nvPr/>
        </p:nvSpPr>
        <p:spPr>
          <a:xfrm>
            <a:off x="5954233" y="2123433"/>
            <a:ext cx="2713532" cy="4401204"/>
          </a:xfrm>
          <a:prstGeom prst="rect">
            <a:avLst/>
          </a:prstGeom>
          <a:noFill/>
        </p:spPr>
        <p:txBody>
          <a:bodyPr wrap="square" rtlCol="0">
            <a:spAutoFit/>
          </a:bodyPr>
          <a:lstStyle/>
          <a:p>
            <a:r>
              <a:rPr lang="en-US" sz="1400" dirty="0" smtClean="0">
                <a:latin typeface="Arial"/>
                <a:cs typeface="Arial"/>
              </a:rPr>
              <a:t>It beneath our newly added “turn to the left by degrees” block.  Finally, let’s wrap these three instructions within a loop or “repeat block”, allowing the instructions to repeat.  </a:t>
            </a:r>
          </a:p>
          <a:p>
            <a:endParaRPr lang="en-US" sz="1400" dirty="0">
              <a:latin typeface="Arial"/>
              <a:cs typeface="Arial"/>
            </a:endParaRPr>
          </a:p>
          <a:p>
            <a:r>
              <a:rPr lang="en-US" sz="1400" dirty="0" smtClean="0">
                <a:latin typeface="Arial"/>
                <a:cs typeface="Arial"/>
              </a:rPr>
              <a:t>Click on the Control script category and select the repeat block, dragging it as shown so that our three previously added blocks rest inside of the repeat block.</a:t>
            </a:r>
          </a:p>
          <a:p>
            <a:endParaRPr lang="en-US" sz="1400" dirty="0">
              <a:latin typeface="Arial"/>
              <a:cs typeface="Arial"/>
            </a:endParaRPr>
          </a:p>
          <a:p>
            <a:r>
              <a:rPr lang="en-US" sz="1400" dirty="0" smtClean="0">
                <a:latin typeface="Arial"/>
                <a:cs typeface="Arial"/>
              </a:rPr>
              <a:t>Click on the top part of repeat block to see our cat Sprite spin and move about the Stage.  Note that this behavior repeats 10 times, consistent with our repeat block’s setting.</a:t>
            </a:r>
            <a:endParaRPr lang="en-US" sz="1400" dirty="0">
              <a:latin typeface="Arial"/>
              <a:cs typeface="Arial"/>
            </a:endParaRPr>
          </a:p>
        </p:txBody>
      </p:sp>
      <p:pic>
        <p:nvPicPr>
          <p:cNvPr id="2" name="Picture 1" descr="Screen Shot 2017-04-04 at 11.17.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71" y="2212026"/>
            <a:ext cx="5570862" cy="4159354"/>
          </a:xfrm>
          <a:prstGeom prst="rect">
            <a:avLst/>
          </a:prstGeom>
          <a:ln>
            <a:solidFill>
              <a:schemeClr val="tx1"/>
            </a:solidFill>
          </a:ln>
        </p:spPr>
      </p:pic>
    </p:spTree>
    <p:extLst>
      <p:ext uri="{BB962C8B-B14F-4D97-AF65-F5344CB8AC3E}">
        <p14:creationId xmlns:p14="http://schemas.microsoft.com/office/powerpoint/2010/main" val="36654209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add another Sprite to learn how Sprites can interact with one another.  Click on the first icon (Choose Sprite from Library) to the right of the “New sprite” reference found immediately beneath the Stage.  Select the dog sprite from the Sprite Library as show in the screenshot below.</a:t>
            </a:r>
          </a:p>
        </p:txBody>
      </p:sp>
      <p:pic>
        <p:nvPicPr>
          <p:cNvPr id="5" name="Picture 4" descr="Screen Shot 2017-04-04 at 12.14.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7" y="2211958"/>
            <a:ext cx="6462026" cy="3939416"/>
          </a:xfrm>
          <a:prstGeom prst="rect">
            <a:avLst/>
          </a:prstGeom>
          <a:ln>
            <a:solidFill>
              <a:schemeClr val="tx1"/>
            </a:solidFill>
          </a:ln>
        </p:spPr>
      </p:pic>
    </p:spTree>
    <p:extLst>
      <p:ext uri="{BB962C8B-B14F-4D97-AF65-F5344CB8AC3E}">
        <p14:creationId xmlns:p14="http://schemas.microsoft.com/office/powerpoint/2010/main" val="1378335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4720372"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Our dog Sprite is now added to the Stage and the sprite’s icon is selected beneath the Stage.  Note (as show to the right) that the dog Sprite does not have any scripting.</a:t>
            </a:r>
          </a:p>
          <a:p>
            <a:endParaRPr lang="en-US" sz="1400" dirty="0">
              <a:latin typeface="Arial"/>
              <a:cs typeface="Arial"/>
            </a:endParaRPr>
          </a:p>
          <a:p>
            <a:r>
              <a:rPr lang="en-US" sz="1400" dirty="0" smtClean="0">
                <a:latin typeface="Arial"/>
                <a:cs typeface="Arial"/>
              </a:rPr>
              <a:t>We can easily copy our cat Sprite’s scripting to the dog Sprite by using Scratch’s scripting “Backpack”.   The Backpack is a clickable window found at the bottom of the scripting window.</a:t>
            </a:r>
          </a:p>
        </p:txBody>
      </p:sp>
      <p:pic>
        <p:nvPicPr>
          <p:cNvPr id="2" name="Picture 1" descr="Screen Shot 2017-04-04 at 12.20.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280" y="772058"/>
            <a:ext cx="3287119" cy="2359224"/>
          </a:xfrm>
          <a:prstGeom prst="rect">
            <a:avLst/>
          </a:prstGeom>
          <a:ln>
            <a:solidFill>
              <a:schemeClr val="tx1"/>
            </a:solidFill>
          </a:ln>
        </p:spPr>
      </p:pic>
      <p:pic>
        <p:nvPicPr>
          <p:cNvPr id="6" name="Picture 5" descr="Screen Shot 2017-04-04 at 12.30.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8" y="3329040"/>
            <a:ext cx="4265279" cy="3394291"/>
          </a:xfrm>
          <a:prstGeom prst="rect">
            <a:avLst/>
          </a:prstGeom>
          <a:ln>
            <a:solidFill>
              <a:schemeClr val="tx1"/>
            </a:solidFill>
          </a:ln>
        </p:spPr>
      </p:pic>
      <p:sp>
        <p:nvSpPr>
          <p:cNvPr id="11" name="TextBox 10"/>
          <p:cNvSpPr txBox="1"/>
          <p:nvPr/>
        </p:nvSpPr>
        <p:spPr>
          <a:xfrm>
            <a:off x="4664371" y="3205302"/>
            <a:ext cx="3913556" cy="3539431"/>
          </a:xfrm>
          <a:prstGeom prst="rect">
            <a:avLst/>
          </a:prstGeom>
          <a:noFill/>
        </p:spPr>
        <p:txBody>
          <a:bodyPr wrap="square" rtlCol="0">
            <a:spAutoFit/>
          </a:bodyPr>
          <a:lstStyle/>
          <a:p>
            <a:r>
              <a:rPr lang="en-US" sz="1400" dirty="0" smtClean="0">
                <a:latin typeface="Arial"/>
                <a:cs typeface="Arial"/>
              </a:rPr>
              <a:t>Follow the numbered steps on the image to the left.  Step 1 - click on the cat Sprite to select this Sprite and expose its script.  Next click on the Scratch “Backpack”, expanding this window, as shown in step 2.  Drag all of the blocks of the cat Sprite’s script into the backpack as shown in step 3.</a:t>
            </a:r>
          </a:p>
          <a:p>
            <a:endParaRPr lang="en-US" sz="1400" dirty="0">
              <a:latin typeface="Arial"/>
              <a:cs typeface="Arial"/>
            </a:endParaRPr>
          </a:p>
          <a:p>
            <a:r>
              <a:rPr lang="en-US" sz="1400" dirty="0" smtClean="0">
                <a:latin typeface="Arial"/>
                <a:cs typeface="Arial"/>
              </a:rPr>
              <a:t>Now click on the dog Sprite’s icon (next to the #1 number cat icon in the image to the left) and drag the script within the backpack to the dog Sprite’s script area.</a:t>
            </a:r>
          </a:p>
          <a:p>
            <a:endParaRPr lang="en-US" sz="1400" dirty="0">
              <a:latin typeface="Arial"/>
              <a:cs typeface="Arial"/>
            </a:endParaRPr>
          </a:p>
          <a:p>
            <a:r>
              <a:rPr lang="en-US" sz="1400" dirty="0" smtClean="0">
                <a:latin typeface="Arial"/>
                <a:cs typeface="Arial"/>
              </a:rPr>
              <a:t>Click on the dog’s repeat script block and verify that the dog Sprite now moves in the same way as our cat!</a:t>
            </a:r>
          </a:p>
        </p:txBody>
      </p:sp>
    </p:spTree>
    <p:extLst>
      <p:ext uri="{BB962C8B-B14F-4D97-AF65-F5344CB8AC3E}">
        <p14:creationId xmlns:p14="http://schemas.microsoft.com/office/powerpoint/2010/main" val="2854383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1157</TotalTime>
  <Words>5305</Words>
  <Application>Microsoft Macintosh PowerPoint</Application>
  <PresentationFormat>On-screen Show (4:3)</PresentationFormat>
  <Paragraphs>250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PAI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Hontz</dc:creator>
  <cp:lastModifiedBy>Brad Hontz</cp:lastModifiedBy>
  <cp:revision>144</cp:revision>
  <dcterms:created xsi:type="dcterms:W3CDTF">2017-04-03T21:39:51Z</dcterms:created>
  <dcterms:modified xsi:type="dcterms:W3CDTF">2017-04-14T15:37:11Z</dcterms:modified>
</cp:coreProperties>
</file>